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4"/>
  </p:notesMasterIdLst>
  <p:sldIdLst>
    <p:sldId id="256" r:id="rId2"/>
    <p:sldId id="257" r:id="rId3"/>
    <p:sldId id="258" r:id="rId4"/>
    <p:sldId id="260" r:id="rId5"/>
    <p:sldId id="261" r:id="rId6"/>
    <p:sldId id="263" r:id="rId7"/>
    <p:sldId id="275" r:id="rId8"/>
    <p:sldId id="276" r:id="rId9"/>
    <p:sldId id="277" r:id="rId10"/>
    <p:sldId id="273" r:id="rId11"/>
    <p:sldId id="267" r:id="rId12"/>
    <p:sldId id="269" r:id="rId13"/>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ULo0emq7ac5lL4kIpwVJ2YYWZ5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305FF"/>
    <a:srgbClr val="1700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65" autoAdjust="0"/>
    <p:restoredTop sz="95529" autoAdjust="0"/>
  </p:normalViewPr>
  <p:slideViewPr>
    <p:cSldViewPr snapToGrid="0">
      <p:cViewPr varScale="1">
        <p:scale>
          <a:sx n="59" d="100"/>
          <a:sy n="59" d="100"/>
        </p:scale>
        <p:origin x="475" y="5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tableStyles" Target="tableStyles.xml"/><Relationship Id="rId5" Type="http://schemas.openxmlformats.org/officeDocument/2006/relationships/slide" Target="slides/slide4.xml"/><Relationship Id="rId28" Type="http://customschemas.google.com/relationships/presentationmetadata" Target="metadata"/><Relationship Id="rId10" Type="http://schemas.openxmlformats.org/officeDocument/2006/relationships/slide" Target="slides/slide9.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B6E4E159-96AA-C04D-DFB6-2206EC0E5B75}"/>
            </a:ext>
          </a:extLst>
        </p:cNvPr>
        <p:cNvGrpSpPr/>
        <p:nvPr/>
      </p:nvGrpSpPr>
      <p:grpSpPr>
        <a:xfrm>
          <a:off x="0" y="0"/>
          <a:ext cx="0" cy="0"/>
          <a:chOff x="0" y="0"/>
          <a:chExt cx="0" cy="0"/>
        </a:xfrm>
      </p:grpSpPr>
      <p:sp>
        <p:nvSpPr>
          <p:cNvPr id="172" name="Google Shape;172;p8:notes">
            <a:extLst>
              <a:ext uri="{FF2B5EF4-FFF2-40B4-BE49-F238E27FC236}">
                <a16:creationId xmlns:a16="http://schemas.microsoft.com/office/drawing/2014/main" id="{8DB95222-40F1-570C-1E9C-001DC3BDAD8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a:extLst>
              <a:ext uri="{FF2B5EF4-FFF2-40B4-BE49-F238E27FC236}">
                <a16:creationId xmlns:a16="http://schemas.microsoft.com/office/drawing/2014/main" id="{3B5DA4B6-C629-996A-48D2-4F0AB764E1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303073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20" name="Google Shape;22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2" name="Google Shape;232;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 name="Google Shape;15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0B29E20D-5096-10C2-63F4-D208CAB4B10E}"/>
            </a:ext>
          </a:extLst>
        </p:cNvPr>
        <p:cNvGrpSpPr/>
        <p:nvPr/>
      </p:nvGrpSpPr>
      <p:grpSpPr>
        <a:xfrm>
          <a:off x="0" y="0"/>
          <a:ext cx="0" cy="0"/>
          <a:chOff x="0" y="0"/>
          <a:chExt cx="0" cy="0"/>
        </a:xfrm>
      </p:grpSpPr>
      <p:sp>
        <p:nvSpPr>
          <p:cNvPr id="172" name="Google Shape;172;p8:notes">
            <a:extLst>
              <a:ext uri="{FF2B5EF4-FFF2-40B4-BE49-F238E27FC236}">
                <a16:creationId xmlns:a16="http://schemas.microsoft.com/office/drawing/2014/main" id="{FC4045E9-F90A-750E-DBBF-7D96FDB4D75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a:extLst>
              <a:ext uri="{FF2B5EF4-FFF2-40B4-BE49-F238E27FC236}">
                <a16:creationId xmlns:a16="http://schemas.microsoft.com/office/drawing/2014/main" id="{A1656494-7F5D-3579-CF10-14B48315B0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08014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7AF3E1E0-2851-CF3D-A903-D047A946D6B8}"/>
            </a:ext>
          </a:extLst>
        </p:cNvPr>
        <p:cNvGrpSpPr/>
        <p:nvPr/>
      </p:nvGrpSpPr>
      <p:grpSpPr>
        <a:xfrm>
          <a:off x="0" y="0"/>
          <a:ext cx="0" cy="0"/>
          <a:chOff x="0" y="0"/>
          <a:chExt cx="0" cy="0"/>
        </a:xfrm>
      </p:grpSpPr>
      <p:sp>
        <p:nvSpPr>
          <p:cNvPr id="172" name="Google Shape;172;p8:notes">
            <a:extLst>
              <a:ext uri="{FF2B5EF4-FFF2-40B4-BE49-F238E27FC236}">
                <a16:creationId xmlns:a16="http://schemas.microsoft.com/office/drawing/2014/main" id="{0CAACAF0-9141-80A5-A5FF-AD16567BFB6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a:extLst>
              <a:ext uri="{FF2B5EF4-FFF2-40B4-BE49-F238E27FC236}">
                <a16:creationId xmlns:a16="http://schemas.microsoft.com/office/drawing/2014/main" id="{E85996F9-C975-3C52-1023-CC0BED9963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740034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a:extLst>
            <a:ext uri="{FF2B5EF4-FFF2-40B4-BE49-F238E27FC236}">
              <a16:creationId xmlns:a16="http://schemas.microsoft.com/office/drawing/2014/main" id="{CE0C21DF-147F-0A51-B1D3-F741AB286F1D}"/>
            </a:ext>
          </a:extLst>
        </p:cNvPr>
        <p:cNvGrpSpPr/>
        <p:nvPr/>
      </p:nvGrpSpPr>
      <p:grpSpPr>
        <a:xfrm>
          <a:off x="0" y="0"/>
          <a:ext cx="0" cy="0"/>
          <a:chOff x="0" y="0"/>
          <a:chExt cx="0" cy="0"/>
        </a:xfrm>
      </p:grpSpPr>
      <p:sp>
        <p:nvSpPr>
          <p:cNvPr id="172" name="Google Shape;172;p8:notes">
            <a:extLst>
              <a:ext uri="{FF2B5EF4-FFF2-40B4-BE49-F238E27FC236}">
                <a16:creationId xmlns:a16="http://schemas.microsoft.com/office/drawing/2014/main" id="{923CF561-775D-58DB-49C3-BC900571F5B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3" name="Google Shape;173;p8:notes">
            <a:extLst>
              <a:ext uri="{FF2B5EF4-FFF2-40B4-BE49-F238E27FC236}">
                <a16:creationId xmlns:a16="http://schemas.microsoft.com/office/drawing/2014/main" id="{554328BD-E09C-4A35-0137-7BBB716390F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465390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1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5"/>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6"/>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6"/>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1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1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1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20"/>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2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21"/>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2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3"/>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3"/>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23"/>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2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4"/>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4"/>
          <p:cNvSpPr>
            <a:spLocks noGrp="1"/>
          </p:cNvSpPr>
          <p:nvPr>
            <p:ph type="pic" idx="2"/>
          </p:nvPr>
        </p:nvSpPr>
        <p:spPr>
          <a:xfrm>
            <a:off x="1792288" y="612775"/>
            <a:ext cx="5486400" cy="4114800"/>
          </a:xfrm>
          <a:prstGeom prst="rect">
            <a:avLst/>
          </a:prstGeom>
          <a:noFill/>
          <a:ln>
            <a:noFill/>
          </a:ln>
        </p:spPr>
      </p:sp>
      <p:sp>
        <p:nvSpPr>
          <p:cNvPr id="64" name="Google Shape;64;p24"/>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2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pSp>
        <p:nvGrpSpPr>
          <p:cNvPr id="84" name="Google Shape;84;p1"/>
          <p:cNvGrpSpPr/>
          <p:nvPr/>
        </p:nvGrpSpPr>
        <p:grpSpPr>
          <a:xfrm>
            <a:off x="1148025" y="4120"/>
            <a:ext cx="212090" cy="5288161"/>
            <a:chOff x="0" y="-38100"/>
            <a:chExt cx="55859" cy="1392767"/>
          </a:xfrm>
          <a:solidFill>
            <a:srgbClr val="00B0F0"/>
          </a:solidFill>
        </p:grpSpPr>
        <p:sp>
          <p:nvSpPr>
            <p:cNvPr id="85" name="Google Shape;85;p1"/>
            <p:cNvSpPr/>
            <p:nvPr/>
          </p:nvSpPr>
          <p:spPr>
            <a:xfrm>
              <a:off x="0" y="0"/>
              <a:ext cx="55859" cy="1354667"/>
            </a:xfrm>
            <a:custGeom>
              <a:avLst/>
              <a:gdLst/>
              <a:ahLst/>
              <a:cxnLst/>
              <a:rect l="l" t="t" r="r" b="b"/>
              <a:pathLst>
                <a:path w="55859" h="1354667" extrusionOk="0">
                  <a:moveTo>
                    <a:pt x="0" y="0"/>
                  </a:moveTo>
                  <a:lnTo>
                    <a:pt x="55859" y="0"/>
                  </a:lnTo>
                  <a:lnTo>
                    <a:pt x="55859" y="1354667"/>
                  </a:lnTo>
                  <a:lnTo>
                    <a:pt x="0" y="1354667"/>
                  </a:lnTo>
                  <a:close/>
                </a:path>
              </a:pathLst>
            </a:custGeom>
            <a:grpFill/>
            <a:ln>
              <a:solidFill>
                <a:srgbClr val="00B0F0"/>
              </a:solidFill>
            </a:ln>
          </p:spPr>
        </p:sp>
        <p:sp>
          <p:nvSpPr>
            <p:cNvPr id="86" name="Google Shape;86;p1"/>
            <p:cNvSpPr txBox="1"/>
            <p:nvPr/>
          </p:nvSpPr>
          <p:spPr>
            <a:xfrm>
              <a:off x="0" y="-38100"/>
              <a:ext cx="55859" cy="1392767"/>
            </a:xfrm>
            <a:prstGeom prst="rect">
              <a:avLst/>
            </a:prstGeom>
            <a:grpFill/>
            <a:ln>
              <a:solidFill>
                <a:srgbClr val="00B0F0"/>
              </a:solid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88" name="Google Shape;88;p1"/>
          <p:cNvSpPr txBox="1"/>
          <p:nvPr/>
        </p:nvSpPr>
        <p:spPr>
          <a:xfrm>
            <a:off x="2009382" y="2044844"/>
            <a:ext cx="11128855" cy="914096"/>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5400" b="1" i="0" u="none" strike="noStrike" cap="none" dirty="0">
                <a:solidFill>
                  <a:srgbClr val="1211CA"/>
                </a:solidFill>
                <a:latin typeface="Montserrat Black"/>
                <a:ea typeface="Montserrat Black"/>
                <a:cs typeface="Montserrat Black"/>
                <a:sym typeface="Montserrat Black"/>
              </a:rPr>
              <a:t>AIOT</a:t>
            </a:r>
            <a:r>
              <a:rPr lang="en-US" sz="5400" b="1" dirty="0">
                <a:solidFill>
                  <a:srgbClr val="1211CA"/>
                </a:solidFill>
                <a:latin typeface="Montserrat Black"/>
                <a:ea typeface="Montserrat Black"/>
                <a:cs typeface="Montserrat Black"/>
                <a:sym typeface="Montserrat Black"/>
              </a:rPr>
              <a:t> </a:t>
            </a:r>
            <a:r>
              <a:rPr lang="en-US" sz="5400" b="1" dirty="0">
                <a:solidFill>
                  <a:srgbClr val="1211CA"/>
                </a:solidFill>
                <a:latin typeface="Montserrat Black"/>
                <a:sym typeface="Montserrat Black"/>
              </a:rPr>
              <a:t>BATCH -9 2025</a:t>
            </a:r>
            <a:endParaRPr sz="5400" dirty="0"/>
          </a:p>
        </p:txBody>
      </p:sp>
      <p:sp>
        <p:nvSpPr>
          <p:cNvPr id="89" name="Google Shape;89;p1"/>
          <p:cNvSpPr txBox="1"/>
          <p:nvPr/>
        </p:nvSpPr>
        <p:spPr>
          <a:xfrm>
            <a:off x="2009382" y="699686"/>
            <a:ext cx="12983082" cy="1218795"/>
          </a:xfrm>
          <a:prstGeom prst="rect">
            <a:avLst/>
          </a:prstGeom>
          <a:noFill/>
          <a:ln>
            <a:noFill/>
          </a:ln>
        </p:spPr>
        <p:txBody>
          <a:bodyPr spcFirstLastPara="1" wrap="square" lIns="0" tIns="0" rIns="0" bIns="0" anchor="t" anchorCtr="0">
            <a:spAutoFit/>
          </a:bodyPr>
          <a:lstStyle/>
          <a:p>
            <a:pPr marL="0" marR="0" lvl="0" indent="0" algn="l" rtl="0">
              <a:lnSpc>
                <a:spcPct val="110003"/>
              </a:lnSpc>
              <a:spcBef>
                <a:spcPts val="0"/>
              </a:spcBef>
              <a:spcAft>
                <a:spcPts val="0"/>
              </a:spcAft>
              <a:buNone/>
            </a:pPr>
            <a:r>
              <a:rPr lang="en-US" sz="7200" b="1" dirty="0">
                <a:solidFill>
                  <a:srgbClr val="00B0F0"/>
                </a:solidFill>
                <a:latin typeface="Montserrat Black"/>
                <a:ea typeface="Montserrat Black"/>
                <a:cs typeface="Montserrat Black"/>
                <a:sym typeface="Montserrat Black"/>
              </a:rPr>
              <a:t>SABUDH FOUNDATION</a:t>
            </a:r>
            <a:endParaRPr lang="en-US" sz="7200" dirty="0">
              <a:solidFill>
                <a:srgbClr val="00B0F0"/>
              </a:solidFill>
            </a:endParaRPr>
          </a:p>
        </p:txBody>
      </p:sp>
      <p:sp>
        <p:nvSpPr>
          <p:cNvPr id="90" name="Google Shape;90;p1"/>
          <p:cNvSpPr txBox="1"/>
          <p:nvPr/>
        </p:nvSpPr>
        <p:spPr>
          <a:xfrm>
            <a:off x="13269565" y="7519055"/>
            <a:ext cx="5616597" cy="2068259"/>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800" b="1" i="0" u="sng" strike="noStrike" cap="none" dirty="0">
                <a:solidFill>
                  <a:srgbClr val="101010"/>
                </a:solidFill>
                <a:latin typeface="Montserrat"/>
                <a:ea typeface="Montserrat"/>
                <a:cs typeface="Montserrat"/>
                <a:sym typeface="Montserrat"/>
              </a:rPr>
              <a:t>PRESENTED BY</a:t>
            </a:r>
            <a:r>
              <a:rPr lang="en-US" sz="2800" b="1" i="0" u="none" strike="noStrike" cap="none" dirty="0">
                <a:solidFill>
                  <a:srgbClr val="101010"/>
                </a:solidFill>
                <a:latin typeface="Montserrat"/>
                <a:ea typeface="Montserrat"/>
                <a:cs typeface="Montserrat"/>
                <a:sym typeface="Montserrat"/>
              </a:rPr>
              <a:t>:</a:t>
            </a:r>
            <a:endParaRPr lang="en-IN" sz="2800" b="1" dirty="0"/>
          </a:p>
          <a:p>
            <a:pPr lvl="0">
              <a:lnSpc>
                <a:spcPct val="140000"/>
              </a:lnSpc>
            </a:pPr>
            <a:r>
              <a:rPr lang="en-IN" sz="2800" b="1" dirty="0">
                <a:solidFill>
                  <a:srgbClr val="101010"/>
                </a:solidFill>
                <a:latin typeface="Montserrat"/>
                <a:sym typeface="Montserrat"/>
              </a:rPr>
              <a:t>NIHAL,</a:t>
            </a:r>
            <a:br>
              <a:rPr lang="en-IN" sz="2800" b="1" dirty="0">
                <a:solidFill>
                  <a:srgbClr val="101010"/>
                </a:solidFill>
                <a:latin typeface="Montserrat"/>
                <a:sym typeface="Montserrat"/>
              </a:rPr>
            </a:br>
            <a:r>
              <a:rPr lang="en-IN" sz="2000" b="1" dirty="0">
                <a:latin typeface="Montserrat" panose="00000500000000000000" pitchFamily="2" charset="0"/>
              </a:rPr>
              <a:t>NMAM INSTITUTE OF TECHNOLOGY, NITTE</a:t>
            </a:r>
          </a:p>
        </p:txBody>
      </p:sp>
      <p:pic>
        <p:nvPicPr>
          <p:cNvPr id="3" name="Picture 2">
            <a:extLst>
              <a:ext uri="{FF2B5EF4-FFF2-40B4-BE49-F238E27FC236}">
                <a16:creationId xmlns:a16="http://schemas.microsoft.com/office/drawing/2014/main" id="{9D6444D7-0C29-9456-B16F-C807CC5F44F8}"/>
              </a:ext>
            </a:extLst>
          </p:cNvPr>
          <p:cNvPicPr>
            <a:picLocks noChangeAspect="1"/>
          </p:cNvPicPr>
          <p:nvPr/>
        </p:nvPicPr>
        <p:blipFill>
          <a:blip r:embed="rId3"/>
          <a:srcRect l="31886" t="13184" b="15832"/>
          <a:stretch/>
        </p:blipFill>
        <p:spPr>
          <a:xfrm>
            <a:off x="14188293" y="586347"/>
            <a:ext cx="3238042" cy="3541517"/>
          </a:xfrm>
          <a:prstGeom prst="rect">
            <a:avLst/>
          </a:prstGeom>
        </p:spPr>
      </p:pic>
      <p:pic>
        <p:nvPicPr>
          <p:cNvPr id="5" name="Picture 4">
            <a:extLst>
              <a:ext uri="{FF2B5EF4-FFF2-40B4-BE49-F238E27FC236}">
                <a16:creationId xmlns:a16="http://schemas.microsoft.com/office/drawing/2014/main" id="{32495ED6-FEDF-E475-BB98-8D96E0F1FA4D}"/>
              </a:ext>
            </a:extLst>
          </p:cNvPr>
          <p:cNvPicPr>
            <a:picLocks noChangeAspect="1"/>
          </p:cNvPicPr>
          <p:nvPr/>
        </p:nvPicPr>
        <p:blipFill>
          <a:blip r:embed="rId4"/>
          <a:stretch>
            <a:fillRect/>
          </a:stretch>
        </p:blipFill>
        <p:spPr>
          <a:xfrm>
            <a:off x="0" y="7519055"/>
            <a:ext cx="12983082" cy="2767945"/>
          </a:xfrm>
          <a:prstGeom prst="rect">
            <a:avLst/>
          </a:prstGeom>
        </p:spPr>
      </p:pic>
      <p:sp>
        <p:nvSpPr>
          <p:cNvPr id="7" name="TextBox 6">
            <a:extLst>
              <a:ext uri="{FF2B5EF4-FFF2-40B4-BE49-F238E27FC236}">
                <a16:creationId xmlns:a16="http://schemas.microsoft.com/office/drawing/2014/main" id="{2C043746-39AB-315A-BC83-3CD64C9606B0}"/>
              </a:ext>
            </a:extLst>
          </p:cNvPr>
          <p:cNvSpPr txBox="1"/>
          <p:nvPr/>
        </p:nvSpPr>
        <p:spPr>
          <a:xfrm>
            <a:off x="2922681" y="4696239"/>
            <a:ext cx="13706337" cy="769441"/>
          </a:xfrm>
          <a:prstGeom prst="rect">
            <a:avLst/>
          </a:prstGeom>
          <a:noFill/>
        </p:spPr>
        <p:txBody>
          <a:bodyPr wrap="square">
            <a:spAutoFit/>
          </a:bodyPr>
          <a:lstStyle/>
          <a:p>
            <a:r>
              <a:rPr lang="en-US" sz="4400" b="1" dirty="0">
                <a:solidFill>
                  <a:srgbClr val="1211CA"/>
                </a:solidFill>
                <a:latin typeface="Montserrat Black"/>
                <a:ea typeface="Montserrat Black"/>
                <a:cs typeface="Montserrat Black"/>
                <a:sym typeface="Montserrat Black"/>
              </a:rPr>
              <a:t>PASSION PROJRCT FINAL</a:t>
            </a:r>
            <a:r>
              <a:rPr lang="en-US" sz="4400" b="1" i="0" u="none" strike="noStrike" cap="none" dirty="0">
                <a:solidFill>
                  <a:srgbClr val="1211CA"/>
                </a:solidFill>
                <a:latin typeface="Montserrat Black"/>
                <a:ea typeface="Montserrat Black"/>
                <a:cs typeface="Montserrat Black"/>
                <a:sym typeface="Montserrat Black"/>
              </a:rPr>
              <a:t> PRESENTATION </a:t>
            </a:r>
            <a:endParaRPr lang="en-IN" sz="4400" dirty="0"/>
          </a:p>
        </p:txBody>
      </p:sp>
      <p:sp>
        <p:nvSpPr>
          <p:cNvPr id="9" name="TextBox 8">
            <a:extLst>
              <a:ext uri="{FF2B5EF4-FFF2-40B4-BE49-F238E27FC236}">
                <a16:creationId xmlns:a16="http://schemas.microsoft.com/office/drawing/2014/main" id="{4A8D8A91-A60E-8AB6-50CC-72DA7793661F}"/>
              </a:ext>
            </a:extLst>
          </p:cNvPr>
          <p:cNvSpPr txBox="1"/>
          <p:nvPr/>
        </p:nvSpPr>
        <p:spPr>
          <a:xfrm>
            <a:off x="5227174" y="5634574"/>
            <a:ext cx="9444444" cy="1107996"/>
          </a:xfrm>
          <a:prstGeom prst="rect">
            <a:avLst/>
          </a:prstGeom>
          <a:noFill/>
        </p:spPr>
        <p:txBody>
          <a:bodyPr wrap="square">
            <a:spAutoFit/>
          </a:bodyPr>
          <a:lstStyle/>
          <a:p>
            <a:r>
              <a:rPr lang="en-US" sz="6600" b="1" dirty="0">
                <a:solidFill>
                  <a:srgbClr val="2305FF"/>
                </a:solidFill>
                <a:latin typeface="Montserrat "/>
              </a:rPr>
              <a:t>R</a:t>
            </a:r>
            <a:r>
              <a:rPr lang="en-IN" sz="6600" b="1" dirty="0">
                <a:solidFill>
                  <a:srgbClr val="2305FF"/>
                </a:solidFill>
                <a:latin typeface="Montserrat "/>
              </a:rPr>
              <a:t>ESCUE ROVER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232D38FC-38B5-FB8B-3A65-637F533F7D4C}"/>
            </a:ext>
          </a:extLst>
        </p:cNvPr>
        <p:cNvGrpSpPr/>
        <p:nvPr/>
      </p:nvGrpSpPr>
      <p:grpSpPr>
        <a:xfrm>
          <a:off x="0" y="0"/>
          <a:ext cx="0" cy="0"/>
          <a:chOff x="0" y="0"/>
          <a:chExt cx="0" cy="0"/>
        </a:xfrm>
      </p:grpSpPr>
      <p:sp>
        <p:nvSpPr>
          <p:cNvPr id="175" name="Google Shape;175;p8">
            <a:extLst>
              <a:ext uri="{FF2B5EF4-FFF2-40B4-BE49-F238E27FC236}">
                <a16:creationId xmlns:a16="http://schemas.microsoft.com/office/drawing/2014/main" id="{8D215279-2299-09BE-C5C3-6280530A5927}"/>
              </a:ext>
            </a:extLst>
          </p:cNvPr>
          <p:cNvSpPr txBox="1"/>
          <p:nvPr/>
        </p:nvSpPr>
        <p:spPr>
          <a:xfrm>
            <a:off x="856464" y="463478"/>
            <a:ext cx="15153327"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dirty="0">
                <a:solidFill>
                  <a:srgbClr val="1211CA"/>
                </a:solidFill>
                <a:latin typeface="Montserrat Black"/>
                <a:ea typeface="Montserrat Black"/>
                <a:cs typeface="Montserrat Black"/>
                <a:sym typeface="Montserrat Black"/>
              </a:rPr>
              <a:t>FUTURE </a:t>
            </a:r>
            <a:r>
              <a:rPr lang="en-US" sz="5502" dirty="0">
                <a:solidFill>
                  <a:srgbClr val="00B0F0"/>
                </a:solidFill>
                <a:latin typeface="Montserrat Black"/>
                <a:ea typeface="Montserrat Black"/>
                <a:cs typeface="Montserrat Black"/>
                <a:sym typeface="Montserrat Black"/>
              </a:rPr>
              <a:t>SCOPE</a:t>
            </a:r>
            <a:endParaRPr dirty="0">
              <a:solidFill>
                <a:srgbClr val="00B0F0"/>
              </a:solidFill>
            </a:endParaRPr>
          </a:p>
        </p:txBody>
      </p:sp>
      <p:cxnSp>
        <p:nvCxnSpPr>
          <p:cNvPr id="5" name="Straight Connector 4">
            <a:extLst>
              <a:ext uri="{FF2B5EF4-FFF2-40B4-BE49-F238E27FC236}">
                <a16:creationId xmlns:a16="http://schemas.microsoft.com/office/drawing/2014/main" id="{635A3FEE-EA6D-9003-1378-2E8590B1CAE8}"/>
              </a:ext>
            </a:extLst>
          </p:cNvPr>
          <p:cNvCxnSpPr/>
          <p:nvPr/>
        </p:nvCxnSpPr>
        <p:spPr>
          <a:xfrm flipV="1">
            <a:off x="0" y="1465319"/>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440D0067-0887-8991-5DA4-FE57A35028FC}"/>
              </a:ext>
            </a:extLst>
          </p:cNvPr>
          <p:cNvPicPr>
            <a:picLocks noChangeAspect="1"/>
          </p:cNvPicPr>
          <p:nvPr/>
        </p:nvPicPr>
        <p:blipFill>
          <a:blip r:embed="rId3"/>
          <a:srcRect l="46854"/>
          <a:stretch>
            <a:fillRect/>
          </a:stretch>
        </p:blipFill>
        <p:spPr>
          <a:xfrm>
            <a:off x="14263390" y="861440"/>
            <a:ext cx="2759014" cy="1155686"/>
          </a:xfrm>
          <a:prstGeom prst="rect">
            <a:avLst/>
          </a:prstGeom>
        </p:spPr>
      </p:pic>
      <p:sp>
        <p:nvSpPr>
          <p:cNvPr id="4" name="Rectangle 1">
            <a:extLst>
              <a:ext uri="{FF2B5EF4-FFF2-40B4-BE49-F238E27FC236}">
                <a16:creationId xmlns:a16="http://schemas.microsoft.com/office/drawing/2014/main" id="{2EE0C2E1-8941-80F5-302C-1AE3D4AABEE1}"/>
              </a:ext>
            </a:extLst>
          </p:cNvPr>
          <p:cNvSpPr>
            <a:spLocks noChangeArrowheads="1"/>
          </p:cNvSpPr>
          <p:nvPr/>
        </p:nvSpPr>
        <p:spPr bwMode="auto">
          <a:xfrm>
            <a:off x="856464" y="2100748"/>
            <a:ext cx="13284816" cy="38974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Integrate GPS module for real-time location tracking.</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Extend scanning range with pan-tilt camera mount.</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Implement voice-based interaction or distress call detection.</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Use of large power supply module to increase the work capacity and also integrating high intense light can be useful.</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altLang="en-US" sz="2800" dirty="0">
                <a:solidFill>
                  <a:schemeClr val="tx1"/>
                </a:solidFill>
                <a:latin typeface="Montserrat "/>
              </a:rPr>
              <a:t>More compact model where it can reach small space.</a:t>
            </a:r>
            <a:endParaRPr kumimoji="0" lang="en-US" altLang="en-US" sz="2800" i="0" u="none" strike="noStrike" cap="none" normalizeH="0" baseline="0" dirty="0">
              <a:ln>
                <a:noFill/>
              </a:ln>
              <a:solidFill>
                <a:schemeClr val="tx1"/>
              </a:solidFill>
              <a:effectLst/>
              <a:latin typeface="Montserrat "/>
            </a:endParaRPr>
          </a:p>
        </p:txBody>
      </p:sp>
    </p:spTree>
    <p:extLst>
      <p:ext uri="{BB962C8B-B14F-4D97-AF65-F5344CB8AC3E}">
        <p14:creationId xmlns:p14="http://schemas.microsoft.com/office/powerpoint/2010/main" val="16273059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12"/>
          <p:cNvSpPr txBox="1"/>
          <p:nvPr/>
        </p:nvSpPr>
        <p:spPr>
          <a:xfrm>
            <a:off x="873841" y="925494"/>
            <a:ext cx="11237610"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b="0" i="0" u="none" strike="noStrike" cap="none" dirty="0">
                <a:solidFill>
                  <a:srgbClr val="1211CA"/>
                </a:solidFill>
                <a:latin typeface="Montserrat Black"/>
                <a:ea typeface="Montserrat Black"/>
                <a:cs typeface="Montserrat Black"/>
                <a:sym typeface="Montserrat Black"/>
              </a:rPr>
              <a:t>CONCLUSION</a:t>
            </a:r>
            <a:endParaRPr lang="en-US" dirty="0"/>
          </a:p>
        </p:txBody>
      </p:sp>
      <p:cxnSp>
        <p:nvCxnSpPr>
          <p:cNvPr id="2" name="Straight Connector 1">
            <a:extLst>
              <a:ext uri="{FF2B5EF4-FFF2-40B4-BE49-F238E27FC236}">
                <a16:creationId xmlns:a16="http://schemas.microsoft.com/office/drawing/2014/main" id="{C386367A-599F-2064-BBA1-1A8E2205C375}"/>
              </a:ext>
            </a:extLst>
          </p:cNvPr>
          <p:cNvCxnSpPr/>
          <p:nvPr/>
        </p:nvCxnSpPr>
        <p:spPr>
          <a:xfrm flipV="1">
            <a:off x="0" y="2000586"/>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696F8792-A229-06F1-81CE-A83123012EF4}"/>
              </a:ext>
            </a:extLst>
          </p:cNvPr>
          <p:cNvPicPr>
            <a:picLocks noChangeAspect="1"/>
          </p:cNvPicPr>
          <p:nvPr/>
        </p:nvPicPr>
        <p:blipFill>
          <a:blip r:embed="rId3"/>
          <a:stretch>
            <a:fillRect/>
          </a:stretch>
        </p:blipFill>
        <p:spPr>
          <a:xfrm>
            <a:off x="14271486" y="1323456"/>
            <a:ext cx="2755631" cy="1158340"/>
          </a:xfrm>
          <a:prstGeom prst="rect">
            <a:avLst/>
          </a:prstGeom>
        </p:spPr>
      </p:pic>
      <p:sp>
        <p:nvSpPr>
          <p:cNvPr id="5" name="Rectangle 1">
            <a:extLst>
              <a:ext uri="{FF2B5EF4-FFF2-40B4-BE49-F238E27FC236}">
                <a16:creationId xmlns:a16="http://schemas.microsoft.com/office/drawing/2014/main" id="{CBDF89BA-5F69-C10D-ED3E-A937EE471634}"/>
              </a:ext>
            </a:extLst>
          </p:cNvPr>
          <p:cNvSpPr>
            <a:spLocks noChangeArrowheads="1"/>
          </p:cNvSpPr>
          <p:nvPr/>
        </p:nvSpPr>
        <p:spPr bwMode="auto">
          <a:xfrm>
            <a:off x="873841" y="2941867"/>
            <a:ext cx="14765453" cy="26048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b="0" i="0" u="none" strike="noStrike" cap="none" normalizeH="0" baseline="0" dirty="0">
                <a:ln>
                  <a:noFill/>
                </a:ln>
                <a:solidFill>
                  <a:schemeClr val="tx1"/>
                </a:solidFill>
                <a:effectLst/>
                <a:latin typeface="Montserrat "/>
              </a:rPr>
              <a:t>The project successfully demonstrates the potential of IoT, AI (MediaPipe), and mobile integration in disaster response.</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b="0" i="0" u="none" strike="noStrike" cap="none" normalizeH="0" baseline="0" dirty="0">
                <a:ln>
                  <a:noFill/>
                </a:ln>
                <a:solidFill>
                  <a:schemeClr val="tx1"/>
                </a:solidFill>
                <a:effectLst/>
                <a:latin typeface="Montserrat "/>
              </a:rPr>
              <a:t>Offers dual control (manual + auto), real-time tracking, and obstacle avoidance.</a:t>
            </a:r>
          </a:p>
          <a:p>
            <a:pPr marL="457200" marR="0" lvl="0" indent="-45720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b="0" i="0" u="none" strike="noStrike" cap="none" normalizeH="0" baseline="0" dirty="0">
                <a:ln>
                  <a:noFill/>
                </a:ln>
                <a:solidFill>
                  <a:schemeClr val="tx1"/>
                </a:solidFill>
                <a:effectLst/>
                <a:latin typeface="Montserrat "/>
              </a:rPr>
              <a:t>Provides a solid base for further development into real-world rescue solutions.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4"/>
          <p:cNvSpPr txBox="1"/>
          <p:nvPr/>
        </p:nvSpPr>
        <p:spPr>
          <a:xfrm>
            <a:off x="4499704" y="4511040"/>
            <a:ext cx="9288593" cy="1625060"/>
          </a:xfrm>
          <a:prstGeom prst="rect">
            <a:avLst/>
          </a:prstGeom>
          <a:noFill/>
          <a:ln>
            <a:noFill/>
          </a:ln>
        </p:spPr>
        <p:txBody>
          <a:bodyPr spcFirstLastPara="1" wrap="square" lIns="0" tIns="0" rIns="0" bIns="0" anchor="t" anchorCtr="0">
            <a:spAutoFit/>
          </a:bodyPr>
          <a:lstStyle/>
          <a:p>
            <a:pPr marL="0" marR="0" lvl="0" indent="0" algn="l" rtl="0">
              <a:lnSpc>
                <a:spcPct val="110000"/>
              </a:lnSpc>
              <a:spcBef>
                <a:spcPts val="0"/>
              </a:spcBef>
              <a:spcAft>
                <a:spcPts val="0"/>
              </a:spcAft>
              <a:buNone/>
            </a:pPr>
            <a:r>
              <a:rPr lang="en-US" sz="9600" b="1" i="0" u="none" strike="noStrike" cap="none" dirty="0">
                <a:solidFill>
                  <a:srgbClr val="1700C4"/>
                </a:solidFill>
                <a:latin typeface="Montserrat Black"/>
                <a:ea typeface="Montserrat Black"/>
                <a:cs typeface="Montserrat Black"/>
                <a:sym typeface="Montserrat Black"/>
              </a:rPr>
              <a:t>THANK</a:t>
            </a:r>
            <a:r>
              <a:rPr lang="en-US" sz="9600" b="1" i="0" u="none" strike="noStrike" cap="none" dirty="0">
                <a:solidFill>
                  <a:srgbClr val="F9B314"/>
                </a:solidFill>
                <a:latin typeface="Montserrat Black"/>
                <a:ea typeface="Montserrat Black"/>
                <a:cs typeface="Montserrat Black"/>
                <a:sym typeface="Montserrat Black"/>
              </a:rPr>
              <a:t> </a:t>
            </a:r>
            <a:r>
              <a:rPr lang="en-US" sz="9600" b="1" i="0" u="none" strike="noStrike" cap="none" dirty="0">
                <a:solidFill>
                  <a:srgbClr val="00B0F0"/>
                </a:solidFill>
                <a:latin typeface="Montserrat Black"/>
                <a:ea typeface="Montserrat Black"/>
                <a:cs typeface="Montserrat Black"/>
                <a:sym typeface="Montserrat Black"/>
              </a:rPr>
              <a:t>YOU</a:t>
            </a:r>
            <a:endParaRPr dirty="0">
              <a:solidFill>
                <a:srgbClr val="00B0F0"/>
              </a:solidFill>
            </a:endParaRPr>
          </a:p>
        </p:txBody>
      </p:sp>
      <p:grpSp>
        <p:nvGrpSpPr>
          <p:cNvPr id="2" name="Google Shape;84;p1">
            <a:extLst>
              <a:ext uri="{FF2B5EF4-FFF2-40B4-BE49-F238E27FC236}">
                <a16:creationId xmlns:a16="http://schemas.microsoft.com/office/drawing/2014/main" id="{2F816812-BC31-8235-D88B-1CB15286CC52}"/>
              </a:ext>
            </a:extLst>
          </p:cNvPr>
          <p:cNvGrpSpPr/>
          <p:nvPr/>
        </p:nvGrpSpPr>
        <p:grpSpPr>
          <a:xfrm>
            <a:off x="1148025" y="4120"/>
            <a:ext cx="212090" cy="5288161"/>
            <a:chOff x="0" y="-38100"/>
            <a:chExt cx="55859" cy="1392767"/>
          </a:xfrm>
          <a:solidFill>
            <a:srgbClr val="00B0F0"/>
          </a:solidFill>
        </p:grpSpPr>
        <p:sp>
          <p:nvSpPr>
            <p:cNvPr id="3" name="Google Shape;85;p1">
              <a:extLst>
                <a:ext uri="{FF2B5EF4-FFF2-40B4-BE49-F238E27FC236}">
                  <a16:creationId xmlns:a16="http://schemas.microsoft.com/office/drawing/2014/main" id="{6E5A0523-4CC6-F85C-6285-502FD2C77DDE}"/>
                </a:ext>
              </a:extLst>
            </p:cNvPr>
            <p:cNvSpPr/>
            <p:nvPr/>
          </p:nvSpPr>
          <p:spPr>
            <a:xfrm>
              <a:off x="0" y="0"/>
              <a:ext cx="55859" cy="1354667"/>
            </a:xfrm>
            <a:custGeom>
              <a:avLst/>
              <a:gdLst/>
              <a:ahLst/>
              <a:cxnLst/>
              <a:rect l="l" t="t" r="r" b="b"/>
              <a:pathLst>
                <a:path w="55859" h="1354667" extrusionOk="0">
                  <a:moveTo>
                    <a:pt x="0" y="0"/>
                  </a:moveTo>
                  <a:lnTo>
                    <a:pt x="55859" y="0"/>
                  </a:lnTo>
                  <a:lnTo>
                    <a:pt x="55859" y="1354667"/>
                  </a:lnTo>
                  <a:lnTo>
                    <a:pt x="0" y="1354667"/>
                  </a:lnTo>
                  <a:close/>
                </a:path>
              </a:pathLst>
            </a:custGeom>
            <a:grpFill/>
            <a:ln>
              <a:solidFill>
                <a:srgbClr val="00B0F0"/>
              </a:solidFill>
            </a:ln>
          </p:spPr>
        </p:sp>
        <p:sp>
          <p:nvSpPr>
            <p:cNvPr id="4" name="Google Shape;86;p1">
              <a:extLst>
                <a:ext uri="{FF2B5EF4-FFF2-40B4-BE49-F238E27FC236}">
                  <a16:creationId xmlns:a16="http://schemas.microsoft.com/office/drawing/2014/main" id="{423F1002-F4CF-9913-36D3-A7711022908B}"/>
                </a:ext>
              </a:extLst>
            </p:cNvPr>
            <p:cNvSpPr txBox="1"/>
            <p:nvPr/>
          </p:nvSpPr>
          <p:spPr>
            <a:xfrm>
              <a:off x="0" y="-38100"/>
              <a:ext cx="55859" cy="1392767"/>
            </a:xfrm>
            <a:prstGeom prst="rect">
              <a:avLst/>
            </a:prstGeom>
            <a:grpFill/>
            <a:ln>
              <a:solidFill>
                <a:srgbClr val="00B0F0"/>
              </a:solid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5" name="Google Shape;84;p1">
            <a:extLst>
              <a:ext uri="{FF2B5EF4-FFF2-40B4-BE49-F238E27FC236}">
                <a16:creationId xmlns:a16="http://schemas.microsoft.com/office/drawing/2014/main" id="{5614A150-99E3-409D-57B0-1D7D92AA3BA4}"/>
              </a:ext>
            </a:extLst>
          </p:cNvPr>
          <p:cNvGrpSpPr/>
          <p:nvPr/>
        </p:nvGrpSpPr>
        <p:grpSpPr>
          <a:xfrm>
            <a:off x="16597031" y="4998839"/>
            <a:ext cx="212090" cy="5288161"/>
            <a:chOff x="0" y="-38100"/>
            <a:chExt cx="55859" cy="1392767"/>
          </a:xfrm>
          <a:solidFill>
            <a:srgbClr val="00B0F0"/>
          </a:solidFill>
        </p:grpSpPr>
        <p:sp>
          <p:nvSpPr>
            <p:cNvPr id="6" name="Google Shape;85;p1">
              <a:extLst>
                <a:ext uri="{FF2B5EF4-FFF2-40B4-BE49-F238E27FC236}">
                  <a16:creationId xmlns:a16="http://schemas.microsoft.com/office/drawing/2014/main" id="{4DE4144F-3557-974B-7F05-94A268732AAF}"/>
                </a:ext>
              </a:extLst>
            </p:cNvPr>
            <p:cNvSpPr/>
            <p:nvPr/>
          </p:nvSpPr>
          <p:spPr>
            <a:xfrm>
              <a:off x="0" y="0"/>
              <a:ext cx="55859" cy="1354667"/>
            </a:xfrm>
            <a:custGeom>
              <a:avLst/>
              <a:gdLst/>
              <a:ahLst/>
              <a:cxnLst/>
              <a:rect l="l" t="t" r="r" b="b"/>
              <a:pathLst>
                <a:path w="55859" h="1354667" extrusionOk="0">
                  <a:moveTo>
                    <a:pt x="0" y="0"/>
                  </a:moveTo>
                  <a:lnTo>
                    <a:pt x="55859" y="0"/>
                  </a:lnTo>
                  <a:lnTo>
                    <a:pt x="55859" y="1354667"/>
                  </a:lnTo>
                  <a:lnTo>
                    <a:pt x="0" y="1354667"/>
                  </a:lnTo>
                  <a:close/>
                </a:path>
              </a:pathLst>
            </a:custGeom>
            <a:grpFill/>
            <a:ln>
              <a:solidFill>
                <a:srgbClr val="00B0F0"/>
              </a:solidFill>
            </a:ln>
          </p:spPr>
        </p:sp>
        <p:sp>
          <p:nvSpPr>
            <p:cNvPr id="7" name="Google Shape;86;p1">
              <a:extLst>
                <a:ext uri="{FF2B5EF4-FFF2-40B4-BE49-F238E27FC236}">
                  <a16:creationId xmlns:a16="http://schemas.microsoft.com/office/drawing/2014/main" id="{84635D72-2E47-14BF-1C50-5728F0D03F54}"/>
                </a:ext>
              </a:extLst>
            </p:cNvPr>
            <p:cNvSpPr txBox="1"/>
            <p:nvPr/>
          </p:nvSpPr>
          <p:spPr>
            <a:xfrm>
              <a:off x="0" y="-38100"/>
              <a:ext cx="55859" cy="1392767"/>
            </a:xfrm>
            <a:prstGeom prst="rect">
              <a:avLst/>
            </a:prstGeom>
            <a:grpFill/>
            <a:ln>
              <a:solidFill>
                <a:srgbClr val="00B0F0"/>
              </a:solid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 name="Google Shape;84;p1">
            <a:extLst>
              <a:ext uri="{FF2B5EF4-FFF2-40B4-BE49-F238E27FC236}">
                <a16:creationId xmlns:a16="http://schemas.microsoft.com/office/drawing/2014/main" id="{2593D8D8-39F1-7ADD-5492-7C4FEA1293FF}"/>
              </a:ext>
            </a:extLst>
          </p:cNvPr>
          <p:cNvGrpSpPr/>
          <p:nvPr/>
        </p:nvGrpSpPr>
        <p:grpSpPr>
          <a:xfrm rot="16200000">
            <a:off x="2538036" y="6561909"/>
            <a:ext cx="212090" cy="5288161"/>
            <a:chOff x="0" y="-38100"/>
            <a:chExt cx="55859" cy="1392767"/>
          </a:xfrm>
          <a:solidFill>
            <a:srgbClr val="00B0F0"/>
          </a:solidFill>
        </p:grpSpPr>
        <p:sp>
          <p:nvSpPr>
            <p:cNvPr id="9" name="Google Shape;85;p1">
              <a:extLst>
                <a:ext uri="{FF2B5EF4-FFF2-40B4-BE49-F238E27FC236}">
                  <a16:creationId xmlns:a16="http://schemas.microsoft.com/office/drawing/2014/main" id="{1FDE7FA8-78A2-91DD-5E27-D27DAC6D4BF4}"/>
                </a:ext>
              </a:extLst>
            </p:cNvPr>
            <p:cNvSpPr/>
            <p:nvPr/>
          </p:nvSpPr>
          <p:spPr>
            <a:xfrm>
              <a:off x="0" y="0"/>
              <a:ext cx="55859" cy="1354667"/>
            </a:xfrm>
            <a:custGeom>
              <a:avLst/>
              <a:gdLst/>
              <a:ahLst/>
              <a:cxnLst/>
              <a:rect l="l" t="t" r="r" b="b"/>
              <a:pathLst>
                <a:path w="55859" h="1354667" extrusionOk="0">
                  <a:moveTo>
                    <a:pt x="0" y="0"/>
                  </a:moveTo>
                  <a:lnTo>
                    <a:pt x="55859" y="0"/>
                  </a:lnTo>
                  <a:lnTo>
                    <a:pt x="55859" y="1354667"/>
                  </a:lnTo>
                  <a:lnTo>
                    <a:pt x="0" y="1354667"/>
                  </a:lnTo>
                  <a:close/>
                </a:path>
              </a:pathLst>
            </a:custGeom>
            <a:grpFill/>
            <a:ln>
              <a:solidFill>
                <a:srgbClr val="00B0F0"/>
              </a:solidFill>
            </a:ln>
          </p:spPr>
        </p:sp>
        <p:sp>
          <p:nvSpPr>
            <p:cNvPr id="10" name="Google Shape;86;p1">
              <a:extLst>
                <a:ext uri="{FF2B5EF4-FFF2-40B4-BE49-F238E27FC236}">
                  <a16:creationId xmlns:a16="http://schemas.microsoft.com/office/drawing/2014/main" id="{B81238BF-8283-140E-F496-AE729321809B}"/>
                </a:ext>
              </a:extLst>
            </p:cNvPr>
            <p:cNvSpPr txBox="1"/>
            <p:nvPr/>
          </p:nvSpPr>
          <p:spPr>
            <a:xfrm>
              <a:off x="0" y="-38100"/>
              <a:ext cx="55859" cy="1392767"/>
            </a:xfrm>
            <a:prstGeom prst="rect">
              <a:avLst/>
            </a:prstGeom>
            <a:grpFill/>
            <a:ln>
              <a:solidFill>
                <a:srgbClr val="00B0F0"/>
              </a:solid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 name="Google Shape;84;p1">
            <a:extLst>
              <a:ext uri="{FF2B5EF4-FFF2-40B4-BE49-F238E27FC236}">
                <a16:creationId xmlns:a16="http://schemas.microsoft.com/office/drawing/2014/main" id="{544BE7F0-B0B9-90DE-E072-1FF7E3784163}"/>
              </a:ext>
            </a:extLst>
          </p:cNvPr>
          <p:cNvGrpSpPr/>
          <p:nvPr/>
        </p:nvGrpSpPr>
        <p:grpSpPr>
          <a:xfrm rot="16200000">
            <a:off x="15537875" y="-1466819"/>
            <a:ext cx="212090" cy="5288161"/>
            <a:chOff x="0" y="-38100"/>
            <a:chExt cx="55859" cy="1392767"/>
          </a:xfrm>
          <a:solidFill>
            <a:srgbClr val="00B0F0"/>
          </a:solidFill>
        </p:grpSpPr>
        <p:sp>
          <p:nvSpPr>
            <p:cNvPr id="12" name="Google Shape;85;p1">
              <a:extLst>
                <a:ext uri="{FF2B5EF4-FFF2-40B4-BE49-F238E27FC236}">
                  <a16:creationId xmlns:a16="http://schemas.microsoft.com/office/drawing/2014/main" id="{BEF19777-772D-B79A-4010-B986C2D352FA}"/>
                </a:ext>
              </a:extLst>
            </p:cNvPr>
            <p:cNvSpPr/>
            <p:nvPr/>
          </p:nvSpPr>
          <p:spPr>
            <a:xfrm>
              <a:off x="0" y="0"/>
              <a:ext cx="55859" cy="1354667"/>
            </a:xfrm>
            <a:custGeom>
              <a:avLst/>
              <a:gdLst/>
              <a:ahLst/>
              <a:cxnLst/>
              <a:rect l="l" t="t" r="r" b="b"/>
              <a:pathLst>
                <a:path w="55859" h="1354667" extrusionOk="0">
                  <a:moveTo>
                    <a:pt x="0" y="0"/>
                  </a:moveTo>
                  <a:lnTo>
                    <a:pt x="55859" y="0"/>
                  </a:lnTo>
                  <a:lnTo>
                    <a:pt x="55859" y="1354667"/>
                  </a:lnTo>
                  <a:lnTo>
                    <a:pt x="0" y="1354667"/>
                  </a:lnTo>
                  <a:close/>
                </a:path>
              </a:pathLst>
            </a:custGeom>
            <a:grpFill/>
            <a:ln>
              <a:solidFill>
                <a:srgbClr val="00B0F0"/>
              </a:solidFill>
            </a:ln>
          </p:spPr>
        </p:sp>
        <p:sp>
          <p:nvSpPr>
            <p:cNvPr id="13" name="Google Shape;86;p1">
              <a:extLst>
                <a:ext uri="{FF2B5EF4-FFF2-40B4-BE49-F238E27FC236}">
                  <a16:creationId xmlns:a16="http://schemas.microsoft.com/office/drawing/2014/main" id="{9B03F519-F0A6-5364-4D71-55E7A698F6D1}"/>
                </a:ext>
              </a:extLst>
            </p:cNvPr>
            <p:cNvSpPr txBox="1"/>
            <p:nvPr/>
          </p:nvSpPr>
          <p:spPr>
            <a:xfrm>
              <a:off x="0" y="-38100"/>
              <a:ext cx="55859" cy="1392767"/>
            </a:xfrm>
            <a:prstGeom prst="rect">
              <a:avLst/>
            </a:prstGeom>
            <a:grpFill/>
            <a:ln>
              <a:solidFill>
                <a:srgbClr val="00B0F0"/>
              </a:solid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2"/>
          <p:cNvSpPr txBox="1"/>
          <p:nvPr/>
        </p:nvSpPr>
        <p:spPr>
          <a:xfrm>
            <a:off x="1396226" y="627092"/>
            <a:ext cx="4177356" cy="1215076"/>
          </a:xfrm>
          <a:prstGeom prst="rect">
            <a:avLst/>
          </a:prstGeom>
          <a:noFill/>
          <a:ln>
            <a:noFill/>
          </a:ln>
        </p:spPr>
        <p:txBody>
          <a:bodyPr spcFirstLastPara="1" wrap="square" lIns="0" tIns="0" rIns="0" bIns="0" anchor="t" anchorCtr="0">
            <a:spAutoFit/>
          </a:bodyPr>
          <a:lstStyle/>
          <a:p>
            <a:pPr marL="0" marR="0" lvl="0" indent="0" algn="l" rtl="0">
              <a:lnSpc>
                <a:spcPct val="93976"/>
              </a:lnSpc>
              <a:spcBef>
                <a:spcPts val="0"/>
              </a:spcBef>
              <a:spcAft>
                <a:spcPts val="0"/>
              </a:spcAft>
              <a:buNone/>
            </a:pPr>
            <a:r>
              <a:rPr lang="en-US" sz="4200" b="0" i="0" u="none" strike="noStrike" cap="none" dirty="0">
                <a:solidFill>
                  <a:srgbClr val="1211CA"/>
                </a:solidFill>
                <a:latin typeface="Montserrat Black"/>
                <a:ea typeface="Montserrat Black"/>
                <a:cs typeface="Montserrat Black"/>
                <a:sym typeface="Montserrat Black"/>
              </a:rPr>
              <a:t>TOPICS FOR </a:t>
            </a:r>
            <a:endParaRPr lang="en-US" dirty="0"/>
          </a:p>
          <a:p>
            <a:pPr marL="0" marR="0" lvl="0" indent="0" algn="l" rtl="0">
              <a:lnSpc>
                <a:spcPct val="93976"/>
              </a:lnSpc>
              <a:spcBef>
                <a:spcPts val="0"/>
              </a:spcBef>
              <a:spcAft>
                <a:spcPts val="0"/>
              </a:spcAft>
              <a:buNone/>
            </a:pPr>
            <a:endParaRPr sz="4200" b="0" i="0" u="none" strike="noStrike" cap="none" dirty="0">
              <a:solidFill>
                <a:srgbClr val="1211CA"/>
              </a:solidFill>
              <a:latin typeface="Montserrat Black"/>
              <a:ea typeface="Montserrat Black"/>
              <a:cs typeface="Montserrat Black"/>
              <a:sym typeface="Montserrat Black"/>
            </a:endParaRPr>
          </a:p>
        </p:txBody>
      </p:sp>
      <p:sp>
        <p:nvSpPr>
          <p:cNvPr id="97" name="Google Shape;97;p2"/>
          <p:cNvSpPr txBox="1"/>
          <p:nvPr/>
        </p:nvSpPr>
        <p:spPr>
          <a:xfrm>
            <a:off x="5113131" y="627092"/>
            <a:ext cx="6448950" cy="607539"/>
          </a:xfrm>
          <a:prstGeom prst="rect">
            <a:avLst/>
          </a:prstGeom>
          <a:noFill/>
          <a:ln>
            <a:noFill/>
          </a:ln>
        </p:spPr>
        <p:txBody>
          <a:bodyPr spcFirstLastPara="1" wrap="square" lIns="0" tIns="0" rIns="0" bIns="0" anchor="t" anchorCtr="0">
            <a:spAutoFit/>
          </a:bodyPr>
          <a:lstStyle/>
          <a:p>
            <a:pPr marL="0" marR="0" lvl="0" indent="0" algn="l" rtl="0">
              <a:lnSpc>
                <a:spcPct val="93976"/>
              </a:lnSpc>
              <a:spcBef>
                <a:spcPts val="0"/>
              </a:spcBef>
              <a:spcAft>
                <a:spcPts val="0"/>
              </a:spcAft>
              <a:buNone/>
            </a:pPr>
            <a:r>
              <a:rPr lang="en-US" sz="4200" b="0" i="0" u="none" strike="noStrike" cap="none" dirty="0">
                <a:solidFill>
                  <a:srgbClr val="00B0F0"/>
                </a:solidFill>
                <a:latin typeface="Montserrat Black"/>
                <a:ea typeface="Montserrat Black"/>
                <a:cs typeface="Montserrat Black"/>
                <a:sym typeface="Montserrat Black"/>
              </a:rPr>
              <a:t>DISCUSSION</a:t>
            </a:r>
            <a:endParaRPr lang="en-US" dirty="0">
              <a:solidFill>
                <a:srgbClr val="00B0F0"/>
              </a:solidFill>
            </a:endParaRPr>
          </a:p>
        </p:txBody>
      </p:sp>
      <p:sp>
        <p:nvSpPr>
          <p:cNvPr id="98" name="Google Shape;98;p2"/>
          <p:cNvSpPr txBox="1"/>
          <p:nvPr/>
        </p:nvSpPr>
        <p:spPr>
          <a:xfrm>
            <a:off x="1396226" y="1764429"/>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dirty="0">
                <a:solidFill>
                  <a:srgbClr val="1211CA"/>
                </a:solidFill>
                <a:latin typeface="DM Sans"/>
                <a:ea typeface="DM Sans"/>
                <a:cs typeface="DM Sans"/>
                <a:sym typeface="DM Sans"/>
              </a:rPr>
              <a:t>1</a:t>
            </a:r>
            <a:endParaRPr dirty="0"/>
          </a:p>
        </p:txBody>
      </p:sp>
      <p:sp>
        <p:nvSpPr>
          <p:cNvPr id="99" name="Google Shape;99;p2"/>
          <p:cNvSpPr txBox="1"/>
          <p:nvPr/>
        </p:nvSpPr>
        <p:spPr>
          <a:xfrm>
            <a:off x="1398207" y="2537336"/>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2</a:t>
            </a:r>
            <a:endParaRPr/>
          </a:p>
        </p:txBody>
      </p:sp>
      <p:sp>
        <p:nvSpPr>
          <p:cNvPr id="100" name="Google Shape;100;p2"/>
          <p:cNvSpPr txBox="1"/>
          <p:nvPr/>
        </p:nvSpPr>
        <p:spPr>
          <a:xfrm>
            <a:off x="1398207" y="3409908"/>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3</a:t>
            </a:r>
            <a:endParaRPr/>
          </a:p>
        </p:txBody>
      </p:sp>
      <p:sp>
        <p:nvSpPr>
          <p:cNvPr id="101" name="Google Shape;101;p2"/>
          <p:cNvSpPr txBox="1"/>
          <p:nvPr/>
        </p:nvSpPr>
        <p:spPr>
          <a:xfrm>
            <a:off x="1398207" y="4282479"/>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4</a:t>
            </a:r>
            <a:endParaRPr/>
          </a:p>
        </p:txBody>
      </p:sp>
      <p:sp>
        <p:nvSpPr>
          <p:cNvPr id="102" name="Google Shape;102;p2"/>
          <p:cNvSpPr txBox="1"/>
          <p:nvPr/>
        </p:nvSpPr>
        <p:spPr>
          <a:xfrm>
            <a:off x="1398207" y="5155051"/>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5</a:t>
            </a:r>
            <a:endParaRPr/>
          </a:p>
        </p:txBody>
      </p:sp>
      <p:sp>
        <p:nvSpPr>
          <p:cNvPr id="103" name="Google Shape;103;p2"/>
          <p:cNvSpPr txBox="1"/>
          <p:nvPr/>
        </p:nvSpPr>
        <p:spPr>
          <a:xfrm>
            <a:off x="1398207" y="6027622"/>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6</a:t>
            </a:r>
            <a:endParaRPr/>
          </a:p>
        </p:txBody>
      </p:sp>
      <p:sp>
        <p:nvSpPr>
          <p:cNvPr id="104" name="Google Shape;104;p2"/>
          <p:cNvSpPr txBox="1"/>
          <p:nvPr/>
        </p:nvSpPr>
        <p:spPr>
          <a:xfrm>
            <a:off x="1398207" y="6900194"/>
            <a:ext cx="937219" cy="720172"/>
          </a:xfrm>
          <a:prstGeom prst="rect">
            <a:avLst/>
          </a:prstGeom>
          <a:noFill/>
          <a:ln>
            <a:noFill/>
          </a:ln>
        </p:spPr>
        <p:txBody>
          <a:bodyPr spcFirstLastPara="1" wrap="square" lIns="0" tIns="0" rIns="0" bIns="0" anchor="t" anchorCtr="0">
            <a:spAutoFit/>
          </a:bodyPr>
          <a:lstStyle/>
          <a:p>
            <a:pPr marL="0" marR="0" lvl="0" indent="0" algn="ctr" rtl="0">
              <a:lnSpc>
                <a:spcPct val="140014"/>
              </a:lnSpc>
              <a:spcBef>
                <a:spcPts val="0"/>
              </a:spcBef>
              <a:spcAft>
                <a:spcPts val="0"/>
              </a:spcAft>
              <a:buNone/>
            </a:pPr>
            <a:r>
              <a:rPr lang="en-US" sz="4271" b="1" i="0" u="none" strike="noStrike" cap="none">
                <a:solidFill>
                  <a:srgbClr val="1211CA"/>
                </a:solidFill>
                <a:latin typeface="DM Sans"/>
                <a:ea typeface="DM Sans"/>
                <a:cs typeface="DM Sans"/>
                <a:sym typeface="DM Sans"/>
              </a:rPr>
              <a:t>7</a:t>
            </a:r>
            <a:endParaRPr/>
          </a:p>
        </p:txBody>
      </p:sp>
      <p:sp>
        <p:nvSpPr>
          <p:cNvPr id="105" name="Google Shape;105;p2"/>
          <p:cNvSpPr txBox="1"/>
          <p:nvPr/>
        </p:nvSpPr>
        <p:spPr>
          <a:xfrm>
            <a:off x="2361377" y="1884176"/>
            <a:ext cx="9463621"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b="0" i="0" u="none" strike="noStrike" cap="none" dirty="0">
                <a:solidFill>
                  <a:srgbClr val="2D262A"/>
                </a:solidFill>
                <a:latin typeface="Montserrat"/>
                <a:ea typeface="Montserrat"/>
                <a:cs typeface="Montserrat"/>
                <a:sym typeface="Montserrat"/>
              </a:rPr>
              <a:t>Introduction</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sp>
        <p:nvSpPr>
          <p:cNvPr id="106" name="Google Shape;106;p2"/>
          <p:cNvSpPr txBox="1"/>
          <p:nvPr/>
        </p:nvSpPr>
        <p:spPr>
          <a:xfrm>
            <a:off x="2331466" y="2675143"/>
            <a:ext cx="11631644"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b="0" i="0" u="none" strike="noStrike" cap="none" dirty="0">
                <a:solidFill>
                  <a:srgbClr val="2D262A"/>
                </a:solidFill>
                <a:latin typeface="Montserrat"/>
                <a:ea typeface="Montserrat"/>
                <a:cs typeface="Montserrat"/>
                <a:sym typeface="Montserrat"/>
              </a:rPr>
              <a:t>Objectives</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sp>
        <p:nvSpPr>
          <p:cNvPr id="107" name="Google Shape;107;p2"/>
          <p:cNvSpPr txBox="1"/>
          <p:nvPr/>
        </p:nvSpPr>
        <p:spPr>
          <a:xfrm>
            <a:off x="2331466" y="4372644"/>
            <a:ext cx="11631644"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dirty="0">
                <a:solidFill>
                  <a:srgbClr val="2D262A"/>
                </a:solidFill>
                <a:latin typeface="Montserrat"/>
                <a:sym typeface="Montserrat"/>
              </a:rPr>
              <a:t>System architecture</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sp>
        <p:nvSpPr>
          <p:cNvPr id="108" name="Google Shape;108;p2"/>
          <p:cNvSpPr txBox="1"/>
          <p:nvPr/>
        </p:nvSpPr>
        <p:spPr>
          <a:xfrm>
            <a:off x="2347411" y="3523225"/>
            <a:ext cx="11631644"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dirty="0">
                <a:solidFill>
                  <a:srgbClr val="2D262A"/>
                </a:solidFill>
                <a:latin typeface="Montserrat"/>
                <a:ea typeface="Montserrat"/>
                <a:cs typeface="Montserrat"/>
                <a:sym typeface="Montserrat"/>
              </a:rPr>
              <a:t>Sensors and modules used</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sp>
        <p:nvSpPr>
          <p:cNvPr id="109" name="Google Shape;109;p2"/>
          <p:cNvSpPr txBox="1"/>
          <p:nvPr/>
        </p:nvSpPr>
        <p:spPr>
          <a:xfrm>
            <a:off x="2335426" y="6120285"/>
            <a:ext cx="11631644"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b="0" i="0" u="none" strike="noStrike" cap="none" dirty="0">
                <a:solidFill>
                  <a:srgbClr val="2D262A"/>
                </a:solidFill>
                <a:latin typeface="Montserrat"/>
                <a:ea typeface="Montserrat"/>
                <a:cs typeface="Montserrat"/>
                <a:sym typeface="Montserrat"/>
              </a:rPr>
              <a:t>Future scope</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sp>
        <p:nvSpPr>
          <p:cNvPr id="111" name="Google Shape;111;p2"/>
          <p:cNvSpPr txBox="1"/>
          <p:nvPr/>
        </p:nvSpPr>
        <p:spPr>
          <a:xfrm>
            <a:off x="2361333" y="7026693"/>
            <a:ext cx="11631644" cy="1306320"/>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65" dirty="0">
                <a:solidFill>
                  <a:srgbClr val="2D262A"/>
                </a:solidFill>
                <a:latin typeface="Montserrat"/>
                <a:ea typeface="Montserrat"/>
                <a:cs typeface="Montserrat"/>
                <a:sym typeface="Montserrat"/>
              </a:rPr>
              <a:t>C</a:t>
            </a:r>
            <a:r>
              <a:rPr lang="en-US" sz="3265" b="0" i="0" u="none" strike="noStrike" cap="none" dirty="0">
                <a:solidFill>
                  <a:srgbClr val="2D262A"/>
                </a:solidFill>
                <a:latin typeface="Montserrat"/>
                <a:ea typeface="Montserrat"/>
                <a:cs typeface="Montserrat"/>
                <a:sym typeface="Montserrat"/>
              </a:rPr>
              <a:t>onclusion</a:t>
            </a:r>
            <a:endParaRPr dirty="0"/>
          </a:p>
          <a:p>
            <a:pPr marL="0" marR="0" lvl="0" indent="0" algn="l" rtl="0">
              <a:lnSpc>
                <a:spcPct val="120000"/>
              </a:lnSpc>
              <a:spcBef>
                <a:spcPts val="0"/>
              </a:spcBef>
              <a:spcAft>
                <a:spcPts val="0"/>
              </a:spcAft>
              <a:buNone/>
            </a:pPr>
            <a:endParaRPr sz="3265" b="0" i="0" u="none" strike="noStrike" cap="none" dirty="0">
              <a:solidFill>
                <a:srgbClr val="2D262A"/>
              </a:solidFill>
              <a:latin typeface="Montserrat"/>
              <a:ea typeface="Montserrat"/>
              <a:cs typeface="Montserrat"/>
              <a:sym typeface="Montserrat"/>
            </a:endParaRPr>
          </a:p>
        </p:txBody>
      </p:sp>
      <p:cxnSp>
        <p:nvCxnSpPr>
          <p:cNvPr id="2" name="Straight Connector 1">
            <a:extLst>
              <a:ext uri="{FF2B5EF4-FFF2-40B4-BE49-F238E27FC236}">
                <a16:creationId xmlns:a16="http://schemas.microsoft.com/office/drawing/2014/main" id="{C1B7B1A5-BD50-49DA-030F-ADF847E4EA51}"/>
              </a:ext>
            </a:extLst>
          </p:cNvPr>
          <p:cNvCxnSpPr/>
          <p:nvPr/>
        </p:nvCxnSpPr>
        <p:spPr>
          <a:xfrm flipV="1">
            <a:off x="-8520" y="1526917"/>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F3B85BF0-61C5-709B-4ACA-08C8DEB15211}"/>
              </a:ext>
            </a:extLst>
          </p:cNvPr>
          <p:cNvPicPr>
            <a:picLocks noChangeAspect="1"/>
          </p:cNvPicPr>
          <p:nvPr/>
        </p:nvPicPr>
        <p:blipFill>
          <a:blip r:embed="rId3"/>
          <a:srcRect l="46854"/>
          <a:stretch>
            <a:fillRect/>
          </a:stretch>
        </p:blipFill>
        <p:spPr>
          <a:xfrm>
            <a:off x="14341767" y="916921"/>
            <a:ext cx="2759014" cy="1155686"/>
          </a:xfrm>
          <a:prstGeom prst="rect">
            <a:avLst/>
          </a:prstGeom>
        </p:spPr>
      </p:pic>
      <p:sp>
        <p:nvSpPr>
          <p:cNvPr id="8" name="Google Shape;108;p2">
            <a:extLst>
              <a:ext uri="{FF2B5EF4-FFF2-40B4-BE49-F238E27FC236}">
                <a16:creationId xmlns:a16="http://schemas.microsoft.com/office/drawing/2014/main" id="{50C78BB3-21F6-88F4-2DEB-F384E887D0D3}"/>
              </a:ext>
            </a:extLst>
          </p:cNvPr>
          <p:cNvSpPr txBox="1"/>
          <p:nvPr/>
        </p:nvSpPr>
        <p:spPr>
          <a:xfrm>
            <a:off x="2361377" y="5072109"/>
            <a:ext cx="11631644" cy="904543"/>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endParaRPr dirty="0"/>
          </a:p>
          <a:p>
            <a:pPr marL="0" marR="0" lvl="0" indent="0" algn="l" rtl="0">
              <a:lnSpc>
                <a:spcPct val="120000"/>
              </a:lnSpc>
              <a:spcBef>
                <a:spcPts val="0"/>
              </a:spcBef>
              <a:spcAft>
                <a:spcPts val="0"/>
              </a:spcAft>
              <a:buNone/>
            </a:pPr>
            <a:r>
              <a:rPr lang="en-US" sz="3265" dirty="0">
                <a:solidFill>
                  <a:srgbClr val="2D262A"/>
                </a:solidFill>
                <a:latin typeface="Montserrat"/>
                <a:ea typeface="Montserrat"/>
                <a:cs typeface="Montserrat"/>
                <a:sym typeface="Montserrat"/>
              </a:rPr>
              <a:t>Results</a:t>
            </a:r>
            <a:endParaRPr sz="3265" b="0" i="0" u="none" strike="noStrike" cap="none" dirty="0">
              <a:solidFill>
                <a:srgbClr val="2D262A"/>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21" name="Google Shape;121;p3"/>
          <p:cNvSpPr txBox="1"/>
          <p:nvPr/>
        </p:nvSpPr>
        <p:spPr>
          <a:xfrm>
            <a:off x="1291722" y="658459"/>
            <a:ext cx="5922266" cy="636456"/>
          </a:xfrm>
          <a:prstGeom prst="rect">
            <a:avLst/>
          </a:prstGeom>
          <a:noFill/>
          <a:ln>
            <a:noFill/>
          </a:ln>
        </p:spPr>
        <p:txBody>
          <a:bodyPr spcFirstLastPara="1" wrap="square" lIns="0" tIns="0" rIns="0" bIns="0" anchor="t" anchorCtr="0">
            <a:spAutoFit/>
          </a:bodyPr>
          <a:lstStyle/>
          <a:p>
            <a:pPr marL="0" marR="0" lvl="0" indent="0" algn="l" rtl="0">
              <a:lnSpc>
                <a:spcPct val="93976"/>
              </a:lnSpc>
              <a:spcBef>
                <a:spcPts val="0"/>
              </a:spcBef>
              <a:spcAft>
                <a:spcPts val="0"/>
              </a:spcAft>
              <a:buNone/>
            </a:pPr>
            <a:r>
              <a:rPr lang="en-US" sz="4400" b="0" i="0" u="none" strike="noStrike" cap="none" dirty="0">
                <a:solidFill>
                  <a:srgbClr val="1700C4"/>
                </a:solidFill>
                <a:latin typeface="Montserrat Black"/>
                <a:ea typeface="Montserrat Black"/>
                <a:cs typeface="Montserrat Black"/>
                <a:sym typeface="Montserrat Black"/>
              </a:rPr>
              <a:t>INTRODUCTION</a:t>
            </a:r>
            <a:endParaRPr lang="en-US" sz="4400" dirty="0">
              <a:solidFill>
                <a:srgbClr val="00B0F0"/>
              </a:solidFill>
            </a:endParaRPr>
          </a:p>
        </p:txBody>
      </p:sp>
      <p:cxnSp>
        <p:nvCxnSpPr>
          <p:cNvPr id="7" name="Straight Connector 6">
            <a:extLst>
              <a:ext uri="{FF2B5EF4-FFF2-40B4-BE49-F238E27FC236}">
                <a16:creationId xmlns:a16="http://schemas.microsoft.com/office/drawing/2014/main" id="{92F053F1-9B56-5A40-7077-45133AFE7DA9}"/>
              </a:ext>
            </a:extLst>
          </p:cNvPr>
          <p:cNvCxnSpPr/>
          <p:nvPr/>
        </p:nvCxnSpPr>
        <p:spPr>
          <a:xfrm flipV="1">
            <a:off x="-1728" y="1728908"/>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780C6388-595E-B674-A9A0-F8A3C152BB2B}"/>
              </a:ext>
            </a:extLst>
          </p:cNvPr>
          <p:cNvPicPr>
            <a:picLocks noChangeAspect="1"/>
          </p:cNvPicPr>
          <p:nvPr/>
        </p:nvPicPr>
        <p:blipFill>
          <a:blip r:embed="rId3"/>
          <a:srcRect l="46854"/>
          <a:stretch>
            <a:fillRect/>
          </a:stretch>
        </p:blipFill>
        <p:spPr>
          <a:xfrm>
            <a:off x="14237264" y="1120485"/>
            <a:ext cx="2759014" cy="1155686"/>
          </a:xfrm>
          <a:prstGeom prst="rect">
            <a:avLst/>
          </a:prstGeom>
        </p:spPr>
      </p:pic>
      <p:sp>
        <p:nvSpPr>
          <p:cNvPr id="11" name="TextBox 10">
            <a:extLst>
              <a:ext uri="{FF2B5EF4-FFF2-40B4-BE49-F238E27FC236}">
                <a16:creationId xmlns:a16="http://schemas.microsoft.com/office/drawing/2014/main" id="{25EE74C0-B12F-A478-483C-AEB2A35039DD}"/>
              </a:ext>
            </a:extLst>
          </p:cNvPr>
          <p:cNvSpPr txBox="1"/>
          <p:nvPr/>
        </p:nvSpPr>
        <p:spPr>
          <a:xfrm>
            <a:off x="1094394" y="2117067"/>
            <a:ext cx="15753806" cy="8340745"/>
          </a:xfrm>
          <a:prstGeom prst="rect">
            <a:avLst/>
          </a:prstGeom>
          <a:noFill/>
        </p:spPr>
        <p:txBody>
          <a:bodyPr wrap="square">
            <a:spAutoFit/>
          </a:bodyPr>
          <a:lstStyle/>
          <a:p>
            <a:pPr marL="457200" indent="-457200" algn="just">
              <a:lnSpc>
                <a:spcPct val="150000"/>
              </a:lnSpc>
              <a:buFont typeface="Wingdings" panose="05000000000000000000" pitchFamily="2" charset="2"/>
              <a:buChar char="§"/>
            </a:pPr>
            <a:r>
              <a:rPr lang="en-US" sz="2800" dirty="0">
                <a:latin typeface="Montserrat "/>
              </a:rPr>
              <a:t>Disaster-affected zones often present complex challenges for search and rescue teams, including limited visibility, hazardous terrain, and difficulty in locating survivors. In such scenarios, deploying autonomous or remotely controlled systems can significantly enhance the speed and safety of rescue operations.</a:t>
            </a:r>
          </a:p>
          <a:p>
            <a:pPr marL="457200" indent="-457200" algn="just">
              <a:lnSpc>
                <a:spcPct val="150000"/>
              </a:lnSpc>
              <a:buFont typeface="Wingdings" panose="05000000000000000000" pitchFamily="2" charset="2"/>
              <a:buChar char="§"/>
            </a:pPr>
            <a:endParaRPr lang="en-US" sz="2800" dirty="0">
              <a:latin typeface="Montserrat "/>
            </a:endParaRPr>
          </a:p>
          <a:p>
            <a:pPr marL="457200" indent="-457200" algn="just">
              <a:lnSpc>
                <a:spcPct val="150000"/>
              </a:lnSpc>
              <a:buFont typeface="Wingdings" panose="05000000000000000000" pitchFamily="2" charset="2"/>
              <a:buChar char="§"/>
            </a:pPr>
            <a:r>
              <a:rPr lang="en-US" sz="2800" dirty="0">
                <a:latin typeface="Montserrat "/>
              </a:rPr>
              <a:t>This project presents a Rescue Rover, a smart, IoT-enabled robotic system equipped with ESP32-CAM for face detection using MediaPipe, real-time video streaming, and autonomous navigation.</a:t>
            </a:r>
          </a:p>
          <a:p>
            <a:pPr marL="457200" indent="-457200" algn="just">
              <a:lnSpc>
                <a:spcPct val="150000"/>
              </a:lnSpc>
              <a:buFont typeface="Wingdings" panose="05000000000000000000" pitchFamily="2" charset="2"/>
              <a:buChar char="§"/>
            </a:pPr>
            <a:endParaRPr lang="en-US" sz="2800" dirty="0">
              <a:latin typeface="Montserrat "/>
            </a:endParaRPr>
          </a:p>
          <a:p>
            <a:pPr marL="457200" indent="-457200" algn="just">
              <a:lnSpc>
                <a:spcPct val="150000"/>
              </a:lnSpc>
              <a:buFont typeface="Wingdings" panose="05000000000000000000" pitchFamily="2" charset="2"/>
              <a:buChar char="§"/>
            </a:pPr>
            <a:r>
              <a:rPr lang="en-US" sz="2800" dirty="0">
                <a:latin typeface="Montserrat "/>
              </a:rPr>
              <a:t>By combining embedded systems, wireless communication, and AI-based vision, this rover aims to assist rescue personnel in identifying and reaching victims in disaster-struck areas more efficiently and safely.</a:t>
            </a:r>
          </a:p>
          <a:p>
            <a:pPr algn="just"/>
            <a:endParaRPr lang="en-US" sz="3200" dirty="0">
              <a:latin typeface="Montserrat "/>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2" name="Google Shape;142;p5"/>
          <p:cNvSpPr txBox="1"/>
          <p:nvPr/>
        </p:nvSpPr>
        <p:spPr>
          <a:xfrm>
            <a:off x="1076962" y="899369"/>
            <a:ext cx="15651621" cy="694357"/>
          </a:xfrm>
          <a:prstGeom prst="rect">
            <a:avLst/>
          </a:prstGeom>
          <a:noFill/>
          <a:ln>
            <a:noFill/>
          </a:ln>
        </p:spPr>
        <p:txBody>
          <a:bodyPr spcFirstLastPara="1" wrap="square" lIns="0" tIns="0" rIns="0" bIns="0" anchor="t" anchorCtr="0">
            <a:spAutoFit/>
          </a:bodyPr>
          <a:lstStyle/>
          <a:p>
            <a:pPr lvl="0">
              <a:lnSpc>
                <a:spcPct val="94002"/>
              </a:lnSpc>
            </a:pPr>
            <a:r>
              <a:rPr lang="en-US" sz="4800" b="0" i="0" u="none" strike="noStrike" cap="none" dirty="0">
                <a:solidFill>
                  <a:srgbClr val="2305FF"/>
                </a:solidFill>
                <a:latin typeface="Montserrat Black"/>
                <a:ea typeface="Montserrat Black"/>
                <a:cs typeface="Montserrat Black"/>
                <a:sym typeface="Montserrat Black"/>
              </a:rPr>
              <a:t> </a:t>
            </a:r>
            <a:r>
              <a:rPr lang="en-US" sz="4800" dirty="0">
                <a:solidFill>
                  <a:srgbClr val="1700C4"/>
                </a:solidFill>
                <a:latin typeface="Montserrat Black"/>
                <a:ea typeface="Montserrat Black"/>
                <a:cs typeface="Montserrat Black"/>
                <a:sym typeface="Montserrat Black"/>
              </a:rPr>
              <a:t>OBJECTIVES</a:t>
            </a:r>
            <a:endParaRPr lang="en-US" sz="4800" b="0" i="0" u="none" strike="noStrike" cap="none" dirty="0">
              <a:solidFill>
                <a:srgbClr val="1700C4"/>
              </a:solidFill>
              <a:latin typeface="Montserrat Black"/>
              <a:ea typeface="Montserrat Black"/>
              <a:cs typeface="Montserrat Black"/>
              <a:sym typeface="Montserrat Black"/>
            </a:endParaRPr>
          </a:p>
        </p:txBody>
      </p:sp>
      <p:cxnSp>
        <p:nvCxnSpPr>
          <p:cNvPr id="16" name="Straight Connector 15">
            <a:extLst>
              <a:ext uri="{FF2B5EF4-FFF2-40B4-BE49-F238E27FC236}">
                <a16:creationId xmlns:a16="http://schemas.microsoft.com/office/drawing/2014/main" id="{6A476B59-7DB9-59A0-D7AC-3E0BCDD50214}"/>
              </a:ext>
            </a:extLst>
          </p:cNvPr>
          <p:cNvCxnSpPr/>
          <p:nvPr/>
        </p:nvCxnSpPr>
        <p:spPr>
          <a:xfrm flipV="1">
            <a:off x="0" y="1968565"/>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4620ABBD-6471-29B5-EA7A-3BFF4C98C7B7}"/>
              </a:ext>
            </a:extLst>
          </p:cNvPr>
          <p:cNvPicPr>
            <a:picLocks noChangeAspect="1"/>
          </p:cNvPicPr>
          <p:nvPr/>
        </p:nvPicPr>
        <p:blipFill>
          <a:blip r:embed="rId3"/>
          <a:srcRect l="46854"/>
          <a:stretch>
            <a:fillRect/>
          </a:stretch>
        </p:blipFill>
        <p:spPr>
          <a:xfrm>
            <a:off x="14354830" y="1257816"/>
            <a:ext cx="2759014" cy="1155686"/>
          </a:xfrm>
          <a:prstGeom prst="rect">
            <a:avLst/>
          </a:prstGeom>
        </p:spPr>
      </p:pic>
      <p:sp>
        <p:nvSpPr>
          <p:cNvPr id="4" name="Rectangle 1">
            <a:extLst>
              <a:ext uri="{FF2B5EF4-FFF2-40B4-BE49-F238E27FC236}">
                <a16:creationId xmlns:a16="http://schemas.microsoft.com/office/drawing/2014/main" id="{55A2ABC6-3419-8BB7-F0AA-CB0E9430B714}"/>
              </a:ext>
            </a:extLst>
          </p:cNvPr>
          <p:cNvSpPr>
            <a:spLocks noChangeArrowheads="1"/>
          </p:cNvSpPr>
          <p:nvPr/>
        </p:nvSpPr>
        <p:spPr bwMode="auto">
          <a:xfrm>
            <a:off x="711202" y="2787546"/>
            <a:ext cx="11349316" cy="648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14350" marR="0" lvl="0" indent="-51435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altLang="en-US" sz="2800" dirty="0">
                <a:solidFill>
                  <a:schemeClr val="tx1"/>
                </a:solidFill>
                <a:latin typeface="Montserrat "/>
              </a:rPr>
              <a:t>To d</a:t>
            </a:r>
            <a:r>
              <a:rPr kumimoji="0" lang="en-US" altLang="en-US" sz="2800" i="0" u="none" strike="noStrike" cap="none" normalizeH="0" baseline="0" dirty="0">
                <a:ln>
                  <a:noFill/>
                </a:ln>
                <a:solidFill>
                  <a:schemeClr val="tx1"/>
                </a:solidFill>
                <a:effectLst/>
                <a:latin typeface="Montserrat "/>
              </a:rPr>
              <a:t>evelop a rover capable of detecting and tracking human faces in disaster-hit areas using ESP32-CAM and MediaPipe.</a:t>
            </a:r>
          </a:p>
          <a:p>
            <a:pPr marL="514350" marR="0" lvl="0" indent="-51435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lang="en-US" altLang="en-US" sz="2800" dirty="0">
                <a:solidFill>
                  <a:schemeClr val="tx1"/>
                </a:solidFill>
                <a:latin typeface="Montserrat "/>
              </a:rPr>
              <a:t>To s</a:t>
            </a:r>
            <a:r>
              <a:rPr kumimoji="0" lang="en-US" altLang="en-US" sz="2800" i="0" u="none" strike="noStrike" cap="none" normalizeH="0" baseline="0" dirty="0">
                <a:ln>
                  <a:noFill/>
                </a:ln>
                <a:solidFill>
                  <a:schemeClr val="tx1"/>
                </a:solidFill>
                <a:effectLst/>
                <a:latin typeface="Montserrat "/>
              </a:rPr>
              <a:t>tream real-time video to a PC using Wi-Fi.</a:t>
            </a:r>
          </a:p>
          <a:p>
            <a:pPr marL="514350" marR="0" lvl="0" indent="-51435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To </a:t>
            </a:r>
            <a:r>
              <a:rPr lang="en-US" altLang="en-US" sz="2800" dirty="0">
                <a:solidFill>
                  <a:schemeClr val="tx1"/>
                </a:solidFill>
                <a:latin typeface="Montserrat "/>
              </a:rPr>
              <a:t>a</a:t>
            </a:r>
            <a:r>
              <a:rPr kumimoji="0" lang="en-US" altLang="en-US" sz="2800" i="0" u="none" strike="noStrike" cap="none" normalizeH="0" baseline="0" dirty="0">
                <a:ln>
                  <a:noFill/>
                </a:ln>
                <a:solidFill>
                  <a:schemeClr val="tx1"/>
                </a:solidFill>
                <a:effectLst/>
                <a:latin typeface="Montserrat "/>
              </a:rPr>
              <a:t>utomatically align the rover's direction using face detection.</a:t>
            </a:r>
          </a:p>
          <a:p>
            <a:pPr marL="514350" marR="0" lvl="0" indent="-51435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To </a:t>
            </a:r>
            <a:r>
              <a:rPr lang="en-US" altLang="en-US" sz="2800" dirty="0">
                <a:solidFill>
                  <a:schemeClr val="tx1"/>
                </a:solidFill>
                <a:latin typeface="Montserrat "/>
              </a:rPr>
              <a:t>e</a:t>
            </a:r>
            <a:r>
              <a:rPr kumimoji="0" lang="en-US" altLang="en-US" sz="2800" i="0" u="none" strike="noStrike" cap="none" normalizeH="0" baseline="0" dirty="0">
                <a:ln>
                  <a:noFill/>
                </a:ln>
                <a:solidFill>
                  <a:schemeClr val="tx1"/>
                </a:solidFill>
                <a:effectLst/>
                <a:latin typeface="Montserrat "/>
              </a:rPr>
              <a:t>nable manual control of the rover via Flutter mobile app over Bluetooth.</a:t>
            </a:r>
          </a:p>
          <a:p>
            <a:pPr marL="514350" marR="0" lvl="0" indent="-514350" algn="just" defTabSz="914400" rtl="0" eaLnBrk="0" fontAlgn="base" latinLnBrk="0" hangingPunct="0">
              <a:lnSpc>
                <a:spcPct val="150000"/>
              </a:lnSpc>
              <a:spcBef>
                <a:spcPct val="0"/>
              </a:spcBef>
              <a:spcAft>
                <a:spcPct val="0"/>
              </a:spcAft>
              <a:buClrTx/>
              <a:buSzTx/>
              <a:buFont typeface="Wingdings" panose="05000000000000000000" pitchFamily="2" charset="2"/>
              <a:buChar char="§"/>
              <a:tabLst/>
            </a:pPr>
            <a:r>
              <a:rPr kumimoji="0" lang="en-US" altLang="en-US" sz="2800" i="0" u="none" strike="noStrike" cap="none" normalizeH="0" baseline="0" dirty="0">
                <a:ln>
                  <a:noFill/>
                </a:ln>
                <a:solidFill>
                  <a:schemeClr val="tx1"/>
                </a:solidFill>
                <a:effectLst/>
                <a:latin typeface="Montserrat "/>
              </a:rPr>
              <a:t>To integrate environmental sensors (BMP280 and Ultrasonic) for safety and monitoring.</a:t>
            </a:r>
          </a:p>
        </p:txBody>
      </p:sp>
      <p:pic>
        <p:nvPicPr>
          <p:cNvPr id="5" name="Picture 4">
            <a:extLst>
              <a:ext uri="{FF2B5EF4-FFF2-40B4-BE49-F238E27FC236}">
                <a16:creationId xmlns:a16="http://schemas.microsoft.com/office/drawing/2014/main" id="{F470F3B1-F477-7DD4-8C2C-471EE9C02CC4}"/>
              </a:ext>
            </a:extLst>
          </p:cNvPr>
          <p:cNvPicPr>
            <a:picLocks noChangeAspect="1"/>
          </p:cNvPicPr>
          <p:nvPr/>
        </p:nvPicPr>
        <p:blipFill>
          <a:blip r:embed="rId4"/>
          <a:srcRect t="9598" b="5509"/>
          <a:stretch>
            <a:fillRect/>
          </a:stretch>
        </p:blipFill>
        <p:spPr>
          <a:xfrm>
            <a:off x="12506929" y="3163179"/>
            <a:ext cx="5189399" cy="573153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pSp>
        <p:nvGrpSpPr>
          <p:cNvPr id="153" name="Google Shape;153;p6"/>
          <p:cNvGrpSpPr/>
          <p:nvPr/>
        </p:nvGrpSpPr>
        <p:grpSpPr>
          <a:xfrm>
            <a:off x="873841" y="978963"/>
            <a:ext cx="15624960" cy="1392957"/>
            <a:chOff x="0" y="-34913"/>
            <a:chExt cx="20833279" cy="1857277"/>
          </a:xfrm>
        </p:grpSpPr>
        <p:sp>
          <p:nvSpPr>
            <p:cNvPr id="154" name="Google Shape;154;p6"/>
            <p:cNvSpPr txBox="1"/>
            <p:nvPr/>
          </p:nvSpPr>
          <p:spPr>
            <a:xfrm>
              <a:off x="628844" y="-34913"/>
              <a:ext cx="20204435" cy="1061232"/>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dirty="0">
                  <a:solidFill>
                    <a:srgbClr val="1700C4"/>
                  </a:solidFill>
                  <a:latin typeface="Montserrat Black"/>
                  <a:ea typeface="Montserrat Black"/>
                  <a:cs typeface="Montserrat Black"/>
                  <a:sym typeface="Montserrat Black"/>
                </a:rPr>
                <a:t>S</a:t>
              </a:r>
              <a:r>
                <a:rPr lang="en-US" sz="5502" b="0" i="0" u="none" strike="noStrike" cap="none" dirty="0">
                  <a:solidFill>
                    <a:srgbClr val="1700C4"/>
                  </a:solidFill>
                  <a:latin typeface="Montserrat Black"/>
                  <a:ea typeface="Montserrat Black"/>
                  <a:cs typeface="Montserrat Black"/>
                  <a:sym typeface="Montserrat Black"/>
                </a:rPr>
                <a:t>ENSORS AND </a:t>
              </a:r>
              <a:r>
                <a:rPr lang="en-US" sz="5502" b="0" i="0" u="none" strike="noStrike" cap="none" dirty="0">
                  <a:solidFill>
                    <a:srgbClr val="00B0F0"/>
                  </a:solidFill>
                  <a:latin typeface="Montserrat Black"/>
                  <a:ea typeface="Montserrat Black"/>
                  <a:cs typeface="Montserrat Black"/>
                  <a:sym typeface="Montserrat Black"/>
                </a:rPr>
                <a:t>MODULES USED</a:t>
              </a:r>
              <a:endParaRPr lang="en-US" sz="6000" dirty="0">
                <a:solidFill>
                  <a:srgbClr val="00B0F0"/>
                </a:solidFill>
              </a:endParaRPr>
            </a:p>
          </p:txBody>
        </p:sp>
        <p:sp>
          <p:nvSpPr>
            <p:cNvPr id="155" name="Google Shape;155;p6"/>
            <p:cNvSpPr txBox="1"/>
            <p:nvPr/>
          </p:nvSpPr>
          <p:spPr>
            <a:xfrm>
              <a:off x="0" y="1552376"/>
              <a:ext cx="13950822" cy="269988"/>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endParaRPr dirty="0"/>
            </a:p>
          </p:txBody>
        </p:sp>
      </p:grpSp>
      <p:cxnSp>
        <p:nvCxnSpPr>
          <p:cNvPr id="2" name="Straight Connector 1">
            <a:extLst>
              <a:ext uri="{FF2B5EF4-FFF2-40B4-BE49-F238E27FC236}">
                <a16:creationId xmlns:a16="http://schemas.microsoft.com/office/drawing/2014/main" id="{0F6DF7EE-59D0-F5A3-3E8F-7BE84B510943}"/>
              </a:ext>
            </a:extLst>
          </p:cNvPr>
          <p:cNvCxnSpPr/>
          <p:nvPr/>
        </p:nvCxnSpPr>
        <p:spPr>
          <a:xfrm flipV="1">
            <a:off x="0" y="2113679"/>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graphicFrame>
        <p:nvGraphicFramePr>
          <p:cNvPr id="3" name="Table 2">
            <a:extLst>
              <a:ext uri="{FF2B5EF4-FFF2-40B4-BE49-F238E27FC236}">
                <a16:creationId xmlns:a16="http://schemas.microsoft.com/office/drawing/2014/main" id="{A15A7626-316A-FD6E-EAE8-8157B95A3E77}"/>
              </a:ext>
            </a:extLst>
          </p:cNvPr>
          <p:cNvGraphicFramePr>
            <a:graphicFrameLocks noGrp="1"/>
          </p:cNvGraphicFramePr>
          <p:nvPr>
            <p:extLst>
              <p:ext uri="{D42A27DB-BD31-4B8C-83A1-F6EECF244321}">
                <p14:modId xmlns:p14="http://schemas.microsoft.com/office/powerpoint/2010/main" val="2937107324"/>
              </p:ext>
            </p:extLst>
          </p:nvPr>
        </p:nvGraphicFramePr>
        <p:xfrm>
          <a:off x="1345474" y="2642369"/>
          <a:ext cx="10463116" cy="6991472"/>
        </p:xfrm>
        <a:graphic>
          <a:graphicData uri="http://schemas.openxmlformats.org/drawingml/2006/table">
            <a:tbl>
              <a:tblPr/>
              <a:tblGrid>
                <a:gridCol w="2114169">
                  <a:extLst>
                    <a:ext uri="{9D8B030D-6E8A-4147-A177-3AD203B41FA5}">
                      <a16:colId xmlns:a16="http://schemas.microsoft.com/office/drawing/2014/main" val="1982187926"/>
                    </a:ext>
                  </a:extLst>
                </a:gridCol>
                <a:gridCol w="8348947">
                  <a:extLst>
                    <a:ext uri="{9D8B030D-6E8A-4147-A177-3AD203B41FA5}">
                      <a16:colId xmlns:a16="http://schemas.microsoft.com/office/drawing/2014/main" val="2780883576"/>
                    </a:ext>
                  </a:extLst>
                </a:gridCol>
              </a:tblGrid>
              <a:tr h="427979">
                <a:tc>
                  <a:txBody>
                    <a:bodyPr/>
                    <a:lstStyle/>
                    <a:p>
                      <a:r>
                        <a:rPr lang="en-IN" sz="2000" b="1" dirty="0">
                          <a:solidFill>
                            <a:srgbClr val="1700C4"/>
                          </a:solidFill>
                          <a:latin typeface="Montserrat "/>
                        </a:rPr>
                        <a:t>Component</a:t>
                      </a:r>
                      <a:endParaRPr lang="en-IN" sz="2000" dirty="0">
                        <a:solidFill>
                          <a:srgbClr val="1700C4"/>
                        </a:solidFill>
                        <a:latin typeface="Montserrat "/>
                      </a:endParaRPr>
                    </a:p>
                  </a:txBody>
                  <a:tcPr marL="83300" marR="83300" marT="41650" marB="41650" anchor="ctr">
                    <a:lnL>
                      <a:noFill/>
                    </a:lnL>
                    <a:lnR>
                      <a:noFill/>
                    </a:lnR>
                    <a:lnT>
                      <a:noFill/>
                    </a:lnT>
                    <a:lnB>
                      <a:noFill/>
                    </a:lnB>
                    <a:noFill/>
                  </a:tcPr>
                </a:tc>
                <a:tc>
                  <a:txBody>
                    <a:bodyPr/>
                    <a:lstStyle/>
                    <a:p>
                      <a:r>
                        <a:rPr lang="en-IN" sz="2000" b="1" dirty="0">
                          <a:solidFill>
                            <a:srgbClr val="1700C4"/>
                          </a:solidFill>
                          <a:latin typeface="Montserrat "/>
                        </a:rPr>
                        <a:t>Description</a:t>
                      </a:r>
                      <a:endParaRPr lang="en-IN" sz="2000" dirty="0">
                        <a:solidFill>
                          <a:srgbClr val="1700C4"/>
                        </a:solidFill>
                        <a:latin typeface="Montserrat "/>
                      </a:endParaRPr>
                    </a:p>
                  </a:txBody>
                  <a:tcPr marL="83300" marR="83300" marT="41650" marB="41650" anchor="ctr">
                    <a:lnL>
                      <a:noFill/>
                    </a:lnL>
                    <a:lnR>
                      <a:noFill/>
                    </a:lnR>
                    <a:lnT>
                      <a:noFill/>
                    </a:lnT>
                    <a:lnB>
                      <a:noFill/>
                    </a:lnB>
                    <a:noFill/>
                  </a:tcPr>
                </a:tc>
                <a:extLst>
                  <a:ext uri="{0D108BD9-81ED-4DB2-BD59-A6C34878D82A}">
                    <a16:rowId xmlns:a16="http://schemas.microsoft.com/office/drawing/2014/main" val="997724461"/>
                  </a:ext>
                </a:extLst>
              </a:tr>
              <a:tr h="729277">
                <a:tc>
                  <a:txBody>
                    <a:bodyPr/>
                    <a:lstStyle/>
                    <a:p>
                      <a:pPr marL="342900" indent="-342900">
                        <a:buFont typeface="Arial" panose="020B0604020202020204" pitchFamily="34" charset="0"/>
                        <a:buChar char="•"/>
                      </a:pPr>
                      <a:r>
                        <a:rPr lang="en-IN" sz="2000" b="1" dirty="0">
                          <a:latin typeface="Montserrat "/>
                        </a:rPr>
                        <a:t>ESP32-CAM</a:t>
                      </a:r>
                      <a:endParaRPr lang="en-IN" sz="2000" dirty="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a:latin typeface="Montserrat "/>
                        </a:rPr>
                        <a:t>Streams video and detects human faces using MediaPipe over Wi-Fi.</a:t>
                      </a:r>
                    </a:p>
                  </a:txBody>
                  <a:tcPr marL="83300" marR="83300" marT="41650" marB="41650" anchor="ctr">
                    <a:lnL>
                      <a:noFill/>
                    </a:lnL>
                    <a:lnR>
                      <a:noFill/>
                    </a:lnR>
                    <a:lnT>
                      <a:noFill/>
                    </a:lnT>
                    <a:lnB>
                      <a:noFill/>
                    </a:lnB>
                    <a:noFill/>
                  </a:tcPr>
                </a:tc>
                <a:extLst>
                  <a:ext uri="{0D108BD9-81ED-4DB2-BD59-A6C34878D82A}">
                    <a16:rowId xmlns:a16="http://schemas.microsoft.com/office/drawing/2014/main" val="4239661568"/>
                  </a:ext>
                </a:extLst>
              </a:tr>
              <a:tr h="729277">
                <a:tc>
                  <a:txBody>
                    <a:bodyPr/>
                    <a:lstStyle/>
                    <a:p>
                      <a:pPr marL="342900" indent="-342900">
                        <a:buFont typeface="Arial" panose="020B0604020202020204" pitchFamily="34" charset="0"/>
                        <a:buChar char="•"/>
                      </a:pPr>
                      <a:r>
                        <a:rPr lang="en-IN" sz="2000" b="1">
                          <a:latin typeface="Montserrat "/>
                        </a:rPr>
                        <a:t>ESP32-DEV</a:t>
                      </a:r>
                      <a:endParaRPr lang="en-IN" sz="200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dirty="0">
                          <a:latin typeface="Montserrat "/>
                        </a:rPr>
                        <a:t>Receives commands and controls motors and sensors via UART and Bluetooth.</a:t>
                      </a:r>
                    </a:p>
                  </a:txBody>
                  <a:tcPr marL="83300" marR="83300" marT="41650" marB="41650" anchor="ctr">
                    <a:lnL>
                      <a:noFill/>
                    </a:lnL>
                    <a:lnR>
                      <a:noFill/>
                    </a:lnR>
                    <a:lnT>
                      <a:noFill/>
                    </a:lnT>
                    <a:lnB>
                      <a:noFill/>
                    </a:lnB>
                    <a:noFill/>
                  </a:tcPr>
                </a:tc>
                <a:extLst>
                  <a:ext uri="{0D108BD9-81ED-4DB2-BD59-A6C34878D82A}">
                    <a16:rowId xmlns:a16="http://schemas.microsoft.com/office/drawing/2014/main" val="2498077305"/>
                  </a:ext>
                </a:extLst>
              </a:tr>
              <a:tr h="729277">
                <a:tc>
                  <a:txBody>
                    <a:bodyPr/>
                    <a:lstStyle/>
                    <a:p>
                      <a:pPr marL="342900" indent="-342900">
                        <a:buFont typeface="Arial" panose="020B0604020202020204" pitchFamily="34" charset="0"/>
                        <a:buChar char="•"/>
                      </a:pPr>
                      <a:r>
                        <a:rPr lang="en-IN" sz="2000" b="1">
                          <a:latin typeface="Montserrat "/>
                        </a:rPr>
                        <a:t>Servo Motor</a:t>
                      </a:r>
                      <a:endParaRPr lang="en-IN" sz="200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a:latin typeface="Montserrat "/>
                        </a:rPr>
                        <a:t>Rotates the camera across 180° for scanning the surroundings.</a:t>
                      </a:r>
                    </a:p>
                  </a:txBody>
                  <a:tcPr marL="83300" marR="83300" marT="41650" marB="41650" anchor="ctr">
                    <a:lnL>
                      <a:noFill/>
                    </a:lnL>
                    <a:lnR>
                      <a:noFill/>
                    </a:lnR>
                    <a:lnT>
                      <a:noFill/>
                    </a:lnT>
                    <a:lnB>
                      <a:noFill/>
                    </a:lnB>
                    <a:noFill/>
                  </a:tcPr>
                </a:tc>
                <a:extLst>
                  <a:ext uri="{0D108BD9-81ED-4DB2-BD59-A6C34878D82A}">
                    <a16:rowId xmlns:a16="http://schemas.microsoft.com/office/drawing/2014/main" val="477969126"/>
                  </a:ext>
                </a:extLst>
              </a:tr>
              <a:tr h="729277">
                <a:tc>
                  <a:txBody>
                    <a:bodyPr/>
                    <a:lstStyle/>
                    <a:p>
                      <a:pPr marL="342900" indent="-342900">
                        <a:buFont typeface="Arial" panose="020B0604020202020204" pitchFamily="34" charset="0"/>
                        <a:buChar char="•"/>
                      </a:pPr>
                      <a:r>
                        <a:rPr lang="en-IN" sz="2000" b="1">
                          <a:latin typeface="Montserrat "/>
                        </a:rPr>
                        <a:t>L298N Driver</a:t>
                      </a:r>
                      <a:endParaRPr lang="en-IN" sz="200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dirty="0">
                          <a:latin typeface="Montserrat "/>
                        </a:rPr>
                        <a:t>Drives and controls the direction and speed of DC motors.</a:t>
                      </a:r>
                    </a:p>
                  </a:txBody>
                  <a:tcPr marL="83300" marR="83300" marT="41650" marB="41650" anchor="ctr">
                    <a:lnL>
                      <a:noFill/>
                    </a:lnL>
                    <a:lnR>
                      <a:noFill/>
                    </a:lnR>
                    <a:lnT>
                      <a:noFill/>
                    </a:lnT>
                    <a:lnB>
                      <a:noFill/>
                    </a:lnB>
                    <a:noFill/>
                  </a:tcPr>
                </a:tc>
                <a:extLst>
                  <a:ext uri="{0D108BD9-81ED-4DB2-BD59-A6C34878D82A}">
                    <a16:rowId xmlns:a16="http://schemas.microsoft.com/office/drawing/2014/main" val="3836487443"/>
                  </a:ext>
                </a:extLst>
              </a:tr>
              <a:tr h="729277">
                <a:tc>
                  <a:txBody>
                    <a:bodyPr/>
                    <a:lstStyle/>
                    <a:p>
                      <a:pPr marL="342900" indent="-342900">
                        <a:buFont typeface="Arial" panose="020B0604020202020204" pitchFamily="34" charset="0"/>
                        <a:buChar char="•"/>
                      </a:pPr>
                      <a:r>
                        <a:rPr lang="en-IN" sz="2000" b="1" dirty="0">
                          <a:latin typeface="Montserrat "/>
                        </a:rPr>
                        <a:t>DC Motors</a:t>
                      </a:r>
                      <a:endParaRPr lang="en-IN" sz="2000" dirty="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a:latin typeface="Montserrat "/>
                        </a:rPr>
                        <a:t>Enables forward, backward, and turning movement of the rover.</a:t>
                      </a:r>
                    </a:p>
                  </a:txBody>
                  <a:tcPr marL="83300" marR="83300" marT="41650" marB="41650" anchor="ctr">
                    <a:lnL>
                      <a:noFill/>
                    </a:lnL>
                    <a:lnR>
                      <a:noFill/>
                    </a:lnR>
                    <a:lnT>
                      <a:noFill/>
                    </a:lnT>
                    <a:lnB>
                      <a:noFill/>
                    </a:lnB>
                    <a:noFill/>
                  </a:tcPr>
                </a:tc>
                <a:extLst>
                  <a:ext uri="{0D108BD9-81ED-4DB2-BD59-A6C34878D82A}">
                    <a16:rowId xmlns:a16="http://schemas.microsoft.com/office/drawing/2014/main" val="3236363796"/>
                  </a:ext>
                </a:extLst>
              </a:tr>
              <a:tr h="729277">
                <a:tc>
                  <a:txBody>
                    <a:bodyPr/>
                    <a:lstStyle/>
                    <a:p>
                      <a:pPr marL="342900" indent="-342900">
                        <a:buFont typeface="Arial" panose="020B0604020202020204" pitchFamily="34" charset="0"/>
                        <a:buChar char="•"/>
                      </a:pPr>
                      <a:r>
                        <a:rPr lang="en-IN" sz="2000" b="1" dirty="0">
                          <a:latin typeface="Montserrat "/>
                        </a:rPr>
                        <a:t>BMP280</a:t>
                      </a:r>
                      <a:endParaRPr lang="en-IN" sz="2000" dirty="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a:latin typeface="Montserrat "/>
                        </a:rPr>
                        <a:t>Senses atmospheric temperature and pressure values.</a:t>
                      </a:r>
                    </a:p>
                  </a:txBody>
                  <a:tcPr marL="83300" marR="83300" marT="41650" marB="41650" anchor="ctr">
                    <a:lnL>
                      <a:noFill/>
                    </a:lnL>
                    <a:lnR>
                      <a:noFill/>
                    </a:lnR>
                    <a:lnT>
                      <a:noFill/>
                    </a:lnT>
                    <a:lnB>
                      <a:noFill/>
                    </a:lnB>
                    <a:noFill/>
                  </a:tcPr>
                </a:tc>
                <a:extLst>
                  <a:ext uri="{0D108BD9-81ED-4DB2-BD59-A6C34878D82A}">
                    <a16:rowId xmlns:a16="http://schemas.microsoft.com/office/drawing/2014/main" val="2180181686"/>
                  </a:ext>
                </a:extLst>
              </a:tr>
              <a:tr h="729277">
                <a:tc>
                  <a:txBody>
                    <a:bodyPr/>
                    <a:lstStyle/>
                    <a:p>
                      <a:pPr marL="342900" indent="-342900">
                        <a:buFont typeface="Arial" panose="020B0604020202020204" pitchFamily="34" charset="0"/>
                        <a:buChar char="•"/>
                      </a:pPr>
                      <a:r>
                        <a:rPr lang="en-IN" sz="2000" b="1">
                          <a:latin typeface="Montserrat "/>
                        </a:rPr>
                        <a:t>Ultrasonic Sensor</a:t>
                      </a:r>
                      <a:endParaRPr lang="en-IN" sz="200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IN" sz="2000">
                          <a:latin typeface="Montserrat "/>
                        </a:rPr>
                        <a:t>Measures front distance to avoid obstacles or collisions.</a:t>
                      </a:r>
                    </a:p>
                  </a:txBody>
                  <a:tcPr marL="83300" marR="83300" marT="41650" marB="41650" anchor="ctr">
                    <a:lnL>
                      <a:noFill/>
                    </a:lnL>
                    <a:lnR>
                      <a:noFill/>
                    </a:lnR>
                    <a:lnT>
                      <a:noFill/>
                    </a:lnT>
                    <a:lnB>
                      <a:noFill/>
                    </a:lnB>
                    <a:noFill/>
                  </a:tcPr>
                </a:tc>
                <a:extLst>
                  <a:ext uri="{0D108BD9-81ED-4DB2-BD59-A6C34878D82A}">
                    <a16:rowId xmlns:a16="http://schemas.microsoft.com/office/drawing/2014/main" val="2452768493"/>
                  </a:ext>
                </a:extLst>
              </a:tr>
              <a:tr h="729277">
                <a:tc>
                  <a:txBody>
                    <a:bodyPr/>
                    <a:lstStyle/>
                    <a:p>
                      <a:pPr marL="342900" indent="-342900">
                        <a:buFont typeface="Arial" panose="020B0604020202020204" pitchFamily="34" charset="0"/>
                        <a:buChar char="•"/>
                      </a:pPr>
                      <a:r>
                        <a:rPr lang="en-IN" sz="2000" b="1">
                          <a:latin typeface="Montserrat "/>
                        </a:rPr>
                        <a:t>Flutter App</a:t>
                      </a:r>
                      <a:endParaRPr lang="en-IN" sz="200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a:latin typeface="Montserrat "/>
                        </a:rPr>
                        <a:t>Provides manual control and displays real-time sensor data via Bluetooth.</a:t>
                      </a:r>
                    </a:p>
                  </a:txBody>
                  <a:tcPr marL="83300" marR="83300" marT="41650" marB="41650" anchor="ctr">
                    <a:lnL>
                      <a:noFill/>
                    </a:lnL>
                    <a:lnR>
                      <a:noFill/>
                    </a:lnR>
                    <a:lnT>
                      <a:noFill/>
                    </a:lnT>
                    <a:lnB>
                      <a:noFill/>
                    </a:lnB>
                    <a:noFill/>
                  </a:tcPr>
                </a:tc>
                <a:extLst>
                  <a:ext uri="{0D108BD9-81ED-4DB2-BD59-A6C34878D82A}">
                    <a16:rowId xmlns:a16="http://schemas.microsoft.com/office/drawing/2014/main" val="2225886649"/>
                  </a:ext>
                </a:extLst>
              </a:tr>
              <a:tr h="729277">
                <a:tc>
                  <a:txBody>
                    <a:bodyPr/>
                    <a:lstStyle/>
                    <a:p>
                      <a:pPr marL="342900" indent="-342900">
                        <a:buFont typeface="Arial" panose="020B0604020202020204" pitchFamily="34" charset="0"/>
                        <a:buChar char="•"/>
                      </a:pPr>
                      <a:r>
                        <a:rPr lang="en-IN" sz="2000" b="1" dirty="0" err="1">
                          <a:latin typeface="Montserrat "/>
                        </a:rPr>
                        <a:t>MediaPipe</a:t>
                      </a:r>
                      <a:endParaRPr lang="en-IN" sz="2000" dirty="0">
                        <a:latin typeface="Montserrat "/>
                      </a:endParaRPr>
                    </a:p>
                  </a:txBody>
                  <a:tcPr marL="83300" marR="83300" marT="41650" marB="41650" anchor="ctr">
                    <a:lnL>
                      <a:noFill/>
                    </a:lnL>
                    <a:lnR>
                      <a:noFill/>
                    </a:lnR>
                    <a:lnT>
                      <a:noFill/>
                    </a:lnT>
                    <a:lnB>
                      <a:noFill/>
                    </a:lnB>
                    <a:noFill/>
                  </a:tcPr>
                </a:tc>
                <a:tc>
                  <a:txBody>
                    <a:bodyPr/>
                    <a:lstStyle/>
                    <a:p>
                      <a:pPr marL="342900" indent="-342900">
                        <a:buFont typeface="Wingdings" panose="05000000000000000000" pitchFamily="2" charset="2"/>
                        <a:buChar char="Ø"/>
                      </a:pPr>
                      <a:r>
                        <a:rPr lang="en-US" sz="2000" dirty="0">
                          <a:latin typeface="Montserrat "/>
                        </a:rPr>
                        <a:t>Performs real-time face detection and tracking from the video stream.</a:t>
                      </a:r>
                    </a:p>
                  </a:txBody>
                  <a:tcPr marL="83300" marR="83300" marT="41650" marB="41650" anchor="ctr">
                    <a:lnL>
                      <a:noFill/>
                    </a:lnL>
                    <a:lnR>
                      <a:noFill/>
                    </a:lnR>
                    <a:lnT>
                      <a:noFill/>
                    </a:lnT>
                    <a:lnB>
                      <a:noFill/>
                    </a:lnB>
                    <a:noFill/>
                  </a:tcPr>
                </a:tc>
                <a:extLst>
                  <a:ext uri="{0D108BD9-81ED-4DB2-BD59-A6C34878D82A}">
                    <a16:rowId xmlns:a16="http://schemas.microsoft.com/office/drawing/2014/main" val="3534224249"/>
                  </a:ext>
                </a:extLst>
              </a:tr>
            </a:tbl>
          </a:graphicData>
        </a:graphic>
      </p:graphicFrame>
      <p:pic>
        <p:nvPicPr>
          <p:cNvPr id="4" name="Picture 3">
            <a:extLst>
              <a:ext uri="{FF2B5EF4-FFF2-40B4-BE49-F238E27FC236}">
                <a16:creationId xmlns:a16="http://schemas.microsoft.com/office/drawing/2014/main" id="{911989CC-0081-A51F-BAF5-C7FB816DFDEF}"/>
              </a:ext>
            </a:extLst>
          </p:cNvPr>
          <p:cNvPicPr>
            <a:picLocks noChangeAspect="1"/>
          </p:cNvPicPr>
          <p:nvPr/>
        </p:nvPicPr>
        <p:blipFill>
          <a:blip r:embed="rId3"/>
          <a:srcRect l="46854"/>
          <a:stretch>
            <a:fillRect/>
          </a:stretch>
        </p:blipFill>
        <p:spPr>
          <a:xfrm>
            <a:off x="14341767" y="1486683"/>
            <a:ext cx="2759014" cy="1155686"/>
          </a:xfrm>
          <a:prstGeom prst="rect">
            <a:avLst/>
          </a:prstGeom>
        </p:spPr>
      </p:pic>
      <p:sp>
        <p:nvSpPr>
          <p:cNvPr id="6" name="AutoShape 2">
            <a:extLst>
              <a:ext uri="{FF2B5EF4-FFF2-40B4-BE49-F238E27FC236}">
                <a16:creationId xmlns:a16="http://schemas.microsoft.com/office/drawing/2014/main" id="{86EA0B4B-47C1-5F12-5D28-FAF35BB84A69}"/>
              </a:ext>
            </a:extLst>
          </p:cNvPr>
          <p:cNvSpPr>
            <a:spLocks noChangeAspect="1" noChangeArrowheads="1"/>
          </p:cNvSpPr>
          <p:nvPr/>
        </p:nvSpPr>
        <p:spPr bwMode="auto">
          <a:xfrm>
            <a:off x="8991599" y="4991099"/>
            <a:ext cx="4123509" cy="4123509"/>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1516E86A-FF70-1319-9EF1-547698554B47}"/>
              </a:ext>
            </a:extLst>
          </p:cNvPr>
          <p:cNvPicPr>
            <a:picLocks noChangeAspect="1"/>
          </p:cNvPicPr>
          <p:nvPr/>
        </p:nvPicPr>
        <p:blipFill>
          <a:blip r:embed="rId4"/>
          <a:srcRect l="4782" t="15414" r="7213" b="9736"/>
          <a:stretch>
            <a:fillRect/>
          </a:stretch>
        </p:blipFill>
        <p:spPr>
          <a:xfrm>
            <a:off x="12331337" y="3795444"/>
            <a:ext cx="4769444" cy="412350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8"/>
          <p:cNvSpPr txBox="1"/>
          <p:nvPr/>
        </p:nvSpPr>
        <p:spPr>
          <a:xfrm>
            <a:off x="974029" y="599374"/>
            <a:ext cx="15153327"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b="0" i="0" u="none" strike="noStrike" cap="none" dirty="0">
                <a:solidFill>
                  <a:srgbClr val="1211CA"/>
                </a:solidFill>
                <a:latin typeface="Montserrat Black"/>
                <a:ea typeface="Montserrat Black"/>
                <a:cs typeface="Montserrat Black"/>
                <a:sym typeface="Montserrat Black"/>
              </a:rPr>
              <a:t>SYSTEM </a:t>
            </a:r>
            <a:r>
              <a:rPr lang="en-US" sz="5502" b="0" i="0" u="none" strike="noStrike" cap="none" dirty="0">
                <a:solidFill>
                  <a:srgbClr val="00B0F0"/>
                </a:solidFill>
                <a:latin typeface="Montserrat Black"/>
                <a:ea typeface="Montserrat Black"/>
                <a:cs typeface="Montserrat Black"/>
                <a:sym typeface="Montserrat Black"/>
              </a:rPr>
              <a:t>ARCHITECTURE</a:t>
            </a:r>
            <a:endParaRPr dirty="0">
              <a:solidFill>
                <a:srgbClr val="00B0F0"/>
              </a:solidFill>
            </a:endParaRPr>
          </a:p>
        </p:txBody>
      </p:sp>
      <p:cxnSp>
        <p:nvCxnSpPr>
          <p:cNvPr id="5" name="Straight Connector 4">
            <a:extLst>
              <a:ext uri="{FF2B5EF4-FFF2-40B4-BE49-F238E27FC236}">
                <a16:creationId xmlns:a16="http://schemas.microsoft.com/office/drawing/2014/main" id="{FFA6386F-ABA9-D913-0AD8-14F923BFD1FC}"/>
              </a:ext>
            </a:extLst>
          </p:cNvPr>
          <p:cNvCxnSpPr/>
          <p:nvPr/>
        </p:nvCxnSpPr>
        <p:spPr>
          <a:xfrm flipV="1">
            <a:off x="0" y="1700451"/>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2" name="Picture 1">
            <a:extLst>
              <a:ext uri="{FF2B5EF4-FFF2-40B4-BE49-F238E27FC236}">
                <a16:creationId xmlns:a16="http://schemas.microsoft.com/office/drawing/2014/main" id="{778289D4-56A6-FB0F-4A90-B970AA1807C0}"/>
              </a:ext>
            </a:extLst>
          </p:cNvPr>
          <p:cNvPicPr>
            <a:picLocks noChangeAspect="1"/>
          </p:cNvPicPr>
          <p:nvPr/>
        </p:nvPicPr>
        <p:blipFill>
          <a:blip r:embed="rId3"/>
          <a:srcRect l="46854"/>
          <a:stretch>
            <a:fillRect/>
          </a:stretch>
        </p:blipFill>
        <p:spPr>
          <a:xfrm>
            <a:off x="14263390" y="997336"/>
            <a:ext cx="2759014" cy="1155686"/>
          </a:xfrm>
          <a:prstGeom prst="rect">
            <a:avLst/>
          </a:prstGeom>
        </p:spPr>
      </p:pic>
      <p:pic>
        <p:nvPicPr>
          <p:cNvPr id="3" name="Picture 2">
            <a:extLst>
              <a:ext uri="{FF2B5EF4-FFF2-40B4-BE49-F238E27FC236}">
                <a16:creationId xmlns:a16="http://schemas.microsoft.com/office/drawing/2014/main" id="{695FA050-3F2D-C17C-B258-BA91810F3DEB}"/>
              </a:ext>
            </a:extLst>
          </p:cNvPr>
          <p:cNvPicPr>
            <a:picLocks noChangeAspect="1"/>
          </p:cNvPicPr>
          <p:nvPr/>
        </p:nvPicPr>
        <p:blipFill>
          <a:blip r:embed="rId4"/>
          <a:stretch>
            <a:fillRect/>
          </a:stretch>
        </p:blipFill>
        <p:spPr>
          <a:xfrm>
            <a:off x="1920240" y="2153022"/>
            <a:ext cx="14447520" cy="812673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5A84066E-8570-1427-7916-C9CF0B13A37F}"/>
            </a:ext>
          </a:extLst>
        </p:cNvPr>
        <p:cNvGrpSpPr/>
        <p:nvPr/>
      </p:nvGrpSpPr>
      <p:grpSpPr>
        <a:xfrm>
          <a:off x="0" y="0"/>
          <a:ext cx="0" cy="0"/>
          <a:chOff x="0" y="0"/>
          <a:chExt cx="0" cy="0"/>
        </a:xfrm>
      </p:grpSpPr>
      <p:sp>
        <p:nvSpPr>
          <p:cNvPr id="175" name="Google Shape;175;p8">
            <a:extLst>
              <a:ext uri="{FF2B5EF4-FFF2-40B4-BE49-F238E27FC236}">
                <a16:creationId xmlns:a16="http://schemas.microsoft.com/office/drawing/2014/main" id="{1B42BCAB-9F7F-CA12-FE52-1A7C204D1FBA}"/>
              </a:ext>
            </a:extLst>
          </p:cNvPr>
          <p:cNvSpPr txBox="1"/>
          <p:nvPr/>
        </p:nvSpPr>
        <p:spPr>
          <a:xfrm>
            <a:off x="895652" y="486515"/>
            <a:ext cx="15153327"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dirty="0">
                <a:solidFill>
                  <a:srgbClr val="1211CA"/>
                </a:solidFill>
                <a:latin typeface="Montserrat Black"/>
                <a:sym typeface="Montserrat Black"/>
              </a:rPr>
              <a:t>RESULTS - </a:t>
            </a:r>
            <a:r>
              <a:rPr lang="en-US" sz="5502" dirty="0">
                <a:solidFill>
                  <a:srgbClr val="00B0F0"/>
                </a:solidFill>
                <a:latin typeface="Montserrat Black"/>
                <a:sym typeface="Montserrat Black"/>
              </a:rPr>
              <a:t>MODEL</a:t>
            </a:r>
            <a:endParaRPr dirty="0">
              <a:solidFill>
                <a:srgbClr val="00B0F0"/>
              </a:solidFill>
            </a:endParaRPr>
          </a:p>
        </p:txBody>
      </p:sp>
      <p:cxnSp>
        <p:nvCxnSpPr>
          <p:cNvPr id="5" name="Straight Connector 4">
            <a:extLst>
              <a:ext uri="{FF2B5EF4-FFF2-40B4-BE49-F238E27FC236}">
                <a16:creationId xmlns:a16="http://schemas.microsoft.com/office/drawing/2014/main" id="{2358D6F8-65E8-AFD8-4C99-9609B7E5323E}"/>
              </a:ext>
            </a:extLst>
          </p:cNvPr>
          <p:cNvCxnSpPr/>
          <p:nvPr/>
        </p:nvCxnSpPr>
        <p:spPr>
          <a:xfrm flipV="1">
            <a:off x="0" y="1465319"/>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FBC1988A-7644-9AB3-06E4-41F21BE57C7E}"/>
              </a:ext>
            </a:extLst>
          </p:cNvPr>
          <p:cNvPicPr>
            <a:picLocks noChangeAspect="1"/>
          </p:cNvPicPr>
          <p:nvPr/>
        </p:nvPicPr>
        <p:blipFill>
          <a:blip r:embed="rId3"/>
          <a:srcRect l="46854"/>
          <a:stretch>
            <a:fillRect/>
          </a:stretch>
        </p:blipFill>
        <p:spPr>
          <a:xfrm>
            <a:off x="14263390" y="861440"/>
            <a:ext cx="2759014" cy="1155686"/>
          </a:xfrm>
          <a:prstGeom prst="rect">
            <a:avLst/>
          </a:prstGeom>
        </p:spPr>
      </p:pic>
      <p:pic>
        <p:nvPicPr>
          <p:cNvPr id="7" name="Picture 6">
            <a:extLst>
              <a:ext uri="{FF2B5EF4-FFF2-40B4-BE49-F238E27FC236}">
                <a16:creationId xmlns:a16="http://schemas.microsoft.com/office/drawing/2014/main" id="{03AA0630-714C-F5A9-F06A-D809BD80BFF2}"/>
              </a:ext>
            </a:extLst>
          </p:cNvPr>
          <p:cNvPicPr>
            <a:picLocks noChangeAspect="1"/>
          </p:cNvPicPr>
          <p:nvPr/>
        </p:nvPicPr>
        <p:blipFill>
          <a:blip r:embed="rId4"/>
          <a:stretch>
            <a:fillRect/>
          </a:stretch>
        </p:blipFill>
        <p:spPr>
          <a:xfrm>
            <a:off x="895651" y="2513183"/>
            <a:ext cx="8248349" cy="6535878"/>
          </a:xfrm>
          <a:prstGeom prst="rect">
            <a:avLst/>
          </a:prstGeom>
        </p:spPr>
      </p:pic>
      <p:pic>
        <p:nvPicPr>
          <p:cNvPr id="4" name="Picture 3">
            <a:extLst>
              <a:ext uri="{FF2B5EF4-FFF2-40B4-BE49-F238E27FC236}">
                <a16:creationId xmlns:a16="http://schemas.microsoft.com/office/drawing/2014/main" id="{32E16776-CF0E-936B-F2F6-8598AB7A2550}"/>
              </a:ext>
            </a:extLst>
          </p:cNvPr>
          <p:cNvPicPr>
            <a:picLocks noChangeAspect="1"/>
          </p:cNvPicPr>
          <p:nvPr/>
        </p:nvPicPr>
        <p:blipFill>
          <a:blip r:embed="rId5"/>
          <a:srcRect t="9598" b="5509"/>
          <a:stretch>
            <a:fillRect/>
          </a:stretch>
        </p:blipFill>
        <p:spPr>
          <a:xfrm>
            <a:off x="9569173" y="2513183"/>
            <a:ext cx="7453231" cy="6535878"/>
          </a:xfrm>
          <a:prstGeom prst="rect">
            <a:avLst/>
          </a:prstGeom>
        </p:spPr>
      </p:pic>
    </p:spTree>
    <p:extLst>
      <p:ext uri="{BB962C8B-B14F-4D97-AF65-F5344CB8AC3E}">
        <p14:creationId xmlns:p14="http://schemas.microsoft.com/office/powerpoint/2010/main" val="308968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F03AE3D4-74B5-3A9E-D6D8-77A4C673BFEA}"/>
            </a:ext>
          </a:extLst>
        </p:cNvPr>
        <p:cNvGrpSpPr/>
        <p:nvPr/>
      </p:nvGrpSpPr>
      <p:grpSpPr>
        <a:xfrm>
          <a:off x="0" y="0"/>
          <a:ext cx="0" cy="0"/>
          <a:chOff x="0" y="0"/>
          <a:chExt cx="0" cy="0"/>
        </a:xfrm>
      </p:grpSpPr>
      <p:sp>
        <p:nvSpPr>
          <p:cNvPr id="175" name="Google Shape;175;p8">
            <a:extLst>
              <a:ext uri="{FF2B5EF4-FFF2-40B4-BE49-F238E27FC236}">
                <a16:creationId xmlns:a16="http://schemas.microsoft.com/office/drawing/2014/main" id="{788FAC4D-F81B-C2C8-497D-4734E6B25856}"/>
              </a:ext>
            </a:extLst>
          </p:cNvPr>
          <p:cNvSpPr txBox="1"/>
          <p:nvPr/>
        </p:nvSpPr>
        <p:spPr>
          <a:xfrm>
            <a:off x="895652" y="486515"/>
            <a:ext cx="15153327"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dirty="0">
                <a:solidFill>
                  <a:srgbClr val="1211CA"/>
                </a:solidFill>
                <a:latin typeface="Montserrat Black"/>
                <a:sym typeface="Montserrat Black"/>
              </a:rPr>
              <a:t>RESULTS – </a:t>
            </a:r>
            <a:r>
              <a:rPr lang="en-US" sz="5502" dirty="0">
                <a:solidFill>
                  <a:srgbClr val="00B0F0"/>
                </a:solidFill>
                <a:latin typeface="Montserrat Black"/>
                <a:sym typeface="Montserrat Black"/>
              </a:rPr>
              <a:t>VIDEO STREAMING (PC)</a:t>
            </a:r>
            <a:endParaRPr dirty="0">
              <a:solidFill>
                <a:srgbClr val="00B0F0"/>
              </a:solidFill>
            </a:endParaRPr>
          </a:p>
        </p:txBody>
      </p:sp>
      <p:cxnSp>
        <p:nvCxnSpPr>
          <p:cNvPr id="5" name="Straight Connector 4">
            <a:extLst>
              <a:ext uri="{FF2B5EF4-FFF2-40B4-BE49-F238E27FC236}">
                <a16:creationId xmlns:a16="http://schemas.microsoft.com/office/drawing/2014/main" id="{E7B48B10-F826-4FC9-8C72-3F2C74031BB4}"/>
              </a:ext>
            </a:extLst>
          </p:cNvPr>
          <p:cNvCxnSpPr/>
          <p:nvPr/>
        </p:nvCxnSpPr>
        <p:spPr>
          <a:xfrm flipV="1">
            <a:off x="0" y="1465319"/>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33879056-DF89-3546-C918-50E60190FE54}"/>
              </a:ext>
            </a:extLst>
          </p:cNvPr>
          <p:cNvPicPr>
            <a:picLocks noChangeAspect="1"/>
          </p:cNvPicPr>
          <p:nvPr/>
        </p:nvPicPr>
        <p:blipFill>
          <a:blip r:embed="rId3"/>
          <a:srcRect l="46854"/>
          <a:stretch>
            <a:fillRect/>
          </a:stretch>
        </p:blipFill>
        <p:spPr>
          <a:xfrm>
            <a:off x="14263390" y="895350"/>
            <a:ext cx="2759014" cy="1155686"/>
          </a:xfrm>
          <a:prstGeom prst="rect">
            <a:avLst/>
          </a:prstGeom>
        </p:spPr>
      </p:pic>
      <p:sp>
        <p:nvSpPr>
          <p:cNvPr id="2" name="AutoShape 2">
            <a:extLst>
              <a:ext uri="{FF2B5EF4-FFF2-40B4-BE49-F238E27FC236}">
                <a16:creationId xmlns:a16="http://schemas.microsoft.com/office/drawing/2014/main" id="{86D81DB4-92B6-A0D3-7AAD-64822F0594AA}"/>
              </a:ext>
            </a:extLst>
          </p:cNvPr>
          <p:cNvSpPr>
            <a:spLocks noChangeAspect="1" noChangeArrowheads="1"/>
          </p:cNvSpPr>
          <p:nvPr/>
        </p:nvSpPr>
        <p:spPr bwMode="auto">
          <a:xfrm>
            <a:off x="8991600" y="49911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6" name="AutoShape 4">
            <a:extLst>
              <a:ext uri="{FF2B5EF4-FFF2-40B4-BE49-F238E27FC236}">
                <a16:creationId xmlns:a16="http://schemas.microsoft.com/office/drawing/2014/main" id="{3D6B4D98-54AD-FF84-C2DA-63F277B2AC38}"/>
              </a:ext>
            </a:extLst>
          </p:cNvPr>
          <p:cNvSpPr>
            <a:spLocks noChangeAspect="1" noChangeArrowheads="1"/>
          </p:cNvSpPr>
          <p:nvPr/>
        </p:nvSpPr>
        <p:spPr bwMode="auto">
          <a:xfrm>
            <a:off x="7210697" y="6789420"/>
            <a:ext cx="5425440" cy="542544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AA315939-E7E3-393F-A711-DDFC9558D770}"/>
              </a:ext>
            </a:extLst>
          </p:cNvPr>
          <p:cNvPicPr>
            <a:picLocks noChangeAspect="1"/>
          </p:cNvPicPr>
          <p:nvPr/>
        </p:nvPicPr>
        <p:blipFill>
          <a:blip r:embed="rId4"/>
          <a:stretch>
            <a:fillRect/>
          </a:stretch>
        </p:blipFill>
        <p:spPr>
          <a:xfrm>
            <a:off x="819741" y="2153022"/>
            <a:ext cx="8171859" cy="7238628"/>
          </a:xfrm>
          <a:prstGeom prst="rect">
            <a:avLst/>
          </a:prstGeom>
        </p:spPr>
      </p:pic>
      <p:pic>
        <p:nvPicPr>
          <p:cNvPr id="11" name="Picture 10">
            <a:extLst>
              <a:ext uri="{FF2B5EF4-FFF2-40B4-BE49-F238E27FC236}">
                <a16:creationId xmlns:a16="http://schemas.microsoft.com/office/drawing/2014/main" id="{FAC5C41E-2810-CC84-E082-76A6ABD2F2AF}"/>
              </a:ext>
            </a:extLst>
          </p:cNvPr>
          <p:cNvPicPr>
            <a:picLocks noChangeAspect="1"/>
          </p:cNvPicPr>
          <p:nvPr/>
        </p:nvPicPr>
        <p:blipFill>
          <a:blip r:embed="rId5"/>
          <a:stretch>
            <a:fillRect/>
          </a:stretch>
        </p:blipFill>
        <p:spPr>
          <a:xfrm>
            <a:off x="9216773" y="2153022"/>
            <a:ext cx="8011918" cy="7238628"/>
          </a:xfrm>
          <a:prstGeom prst="rect">
            <a:avLst/>
          </a:prstGeom>
        </p:spPr>
      </p:pic>
    </p:spTree>
    <p:extLst>
      <p:ext uri="{BB962C8B-B14F-4D97-AF65-F5344CB8AC3E}">
        <p14:creationId xmlns:p14="http://schemas.microsoft.com/office/powerpoint/2010/main" val="28257833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
          <a:extLst>
            <a:ext uri="{FF2B5EF4-FFF2-40B4-BE49-F238E27FC236}">
              <a16:creationId xmlns:a16="http://schemas.microsoft.com/office/drawing/2014/main" id="{03336323-31B4-E62E-CD0E-C88483D4679B}"/>
            </a:ext>
          </a:extLst>
        </p:cNvPr>
        <p:cNvGrpSpPr/>
        <p:nvPr/>
      </p:nvGrpSpPr>
      <p:grpSpPr>
        <a:xfrm>
          <a:off x="0" y="0"/>
          <a:ext cx="0" cy="0"/>
          <a:chOff x="0" y="0"/>
          <a:chExt cx="0" cy="0"/>
        </a:xfrm>
      </p:grpSpPr>
      <p:sp>
        <p:nvSpPr>
          <p:cNvPr id="175" name="Google Shape;175;p8">
            <a:extLst>
              <a:ext uri="{FF2B5EF4-FFF2-40B4-BE49-F238E27FC236}">
                <a16:creationId xmlns:a16="http://schemas.microsoft.com/office/drawing/2014/main" id="{EB71CE56-EB53-7120-7283-A448A9439196}"/>
              </a:ext>
            </a:extLst>
          </p:cNvPr>
          <p:cNvSpPr txBox="1"/>
          <p:nvPr/>
        </p:nvSpPr>
        <p:spPr>
          <a:xfrm>
            <a:off x="895652" y="486515"/>
            <a:ext cx="15153327" cy="795924"/>
          </a:xfrm>
          <a:prstGeom prst="rect">
            <a:avLst/>
          </a:prstGeom>
          <a:noFill/>
          <a:ln>
            <a:noFill/>
          </a:ln>
        </p:spPr>
        <p:txBody>
          <a:bodyPr spcFirstLastPara="1" wrap="square" lIns="0" tIns="0" rIns="0" bIns="0" anchor="t" anchorCtr="0">
            <a:spAutoFit/>
          </a:bodyPr>
          <a:lstStyle/>
          <a:p>
            <a:pPr marL="0" marR="0" lvl="0" indent="0" algn="l" rtl="0">
              <a:lnSpc>
                <a:spcPct val="94002"/>
              </a:lnSpc>
              <a:spcBef>
                <a:spcPts val="0"/>
              </a:spcBef>
              <a:spcAft>
                <a:spcPts val="0"/>
              </a:spcAft>
              <a:buNone/>
            </a:pPr>
            <a:r>
              <a:rPr lang="en-US" sz="5502" dirty="0">
                <a:solidFill>
                  <a:srgbClr val="1211CA"/>
                </a:solidFill>
                <a:latin typeface="Montserrat Black"/>
                <a:sym typeface="Montserrat Black"/>
              </a:rPr>
              <a:t>RESULTS – </a:t>
            </a:r>
            <a:r>
              <a:rPr lang="en-US" sz="5502" dirty="0">
                <a:solidFill>
                  <a:srgbClr val="00B0F0"/>
                </a:solidFill>
                <a:latin typeface="Montserrat Black"/>
                <a:sym typeface="Montserrat Black"/>
              </a:rPr>
              <a:t>FLUTTER (MOBILE)</a:t>
            </a:r>
            <a:endParaRPr dirty="0">
              <a:solidFill>
                <a:srgbClr val="00B0F0"/>
              </a:solidFill>
            </a:endParaRPr>
          </a:p>
        </p:txBody>
      </p:sp>
      <p:cxnSp>
        <p:nvCxnSpPr>
          <p:cNvPr id="5" name="Straight Connector 4">
            <a:extLst>
              <a:ext uri="{FF2B5EF4-FFF2-40B4-BE49-F238E27FC236}">
                <a16:creationId xmlns:a16="http://schemas.microsoft.com/office/drawing/2014/main" id="{B04E0506-D8E5-3B39-6661-2B55A89BAE4C}"/>
              </a:ext>
            </a:extLst>
          </p:cNvPr>
          <p:cNvCxnSpPr/>
          <p:nvPr/>
        </p:nvCxnSpPr>
        <p:spPr>
          <a:xfrm flipV="1">
            <a:off x="0" y="1465319"/>
            <a:ext cx="14141280" cy="55750"/>
          </a:xfrm>
          <a:prstGeom prst="line">
            <a:avLst/>
          </a:prstGeom>
          <a:ln w="95250">
            <a:solidFill>
              <a:srgbClr val="00B0F0"/>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1994DED-1190-DC91-DE42-41A8B18D7566}"/>
              </a:ext>
            </a:extLst>
          </p:cNvPr>
          <p:cNvPicPr>
            <a:picLocks noChangeAspect="1"/>
          </p:cNvPicPr>
          <p:nvPr/>
        </p:nvPicPr>
        <p:blipFill>
          <a:blip r:embed="rId3"/>
          <a:srcRect l="46854"/>
          <a:stretch>
            <a:fillRect/>
          </a:stretch>
        </p:blipFill>
        <p:spPr>
          <a:xfrm>
            <a:off x="14263390" y="861440"/>
            <a:ext cx="2759014" cy="1155686"/>
          </a:xfrm>
          <a:prstGeom prst="rect">
            <a:avLst/>
          </a:prstGeom>
        </p:spPr>
      </p:pic>
      <p:pic>
        <p:nvPicPr>
          <p:cNvPr id="6" name="Picture 5">
            <a:extLst>
              <a:ext uri="{FF2B5EF4-FFF2-40B4-BE49-F238E27FC236}">
                <a16:creationId xmlns:a16="http://schemas.microsoft.com/office/drawing/2014/main" id="{B83466A2-3D9E-0C72-C8CD-92DF6BE2F768}"/>
              </a:ext>
            </a:extLst>
          </p:cNvPr>
          <p:cNvPicPr>
            <a:picLocks noChangeAspect="1"/>
          </p:cNvPicPr>
          <p:nvPr/>
        </p:nvPicPr>
        <p:blipFill>
          <a:blip r:embed="rId4"/>
          <a:stretch>
            <a:fillRect/>
          </a:stretch>
        </p:blipFill>
        <p:spPr>
          <a:xfrm>
            <a:off x="1306737" y="2394710"/>
            <a:ext cx="4098221" cy="7030850"/>
          </a:xfrm>
          <a:prstGeom prst="rect">
            <a:avLst/>
          </a:prstGeom>
        </p:spPr>
      </p:pic>
      <p:pic>
        <p:nvPicPr>
          <p:cNvPr id="8" name="Picture 7">
            <a:extLst>
              <a:ext uri="{FF2B5EF4-FFF2-40B4-BE49-F238E27FC236}">
                <a16:creationId xmlns:a16="http://schemas.microsoft.com/office/drawing/2014/main" id="{D025305F-4F5A-DE08-1235-B3C6819AC032}"/>
              </a:ext>
            </a:extLst>
          </p:cNvPr>
          <p:cNvPicPr>
            <a:picLocks noChangeAspect="1"/>
          </p:cNvPicPr>
          <p:nvPr/>
        </p:nvPicPr>
        <p:blipFill>
          <a:blip r:embed="rId5"/>
          <a:stretch>
            <a:fillRect/>
          </a:stretch>
        </p:blipFill>
        <p:spPr>
          <a:xfrm>
            <a:off x="6697524" y="2364378"/>
            <a:ext cx="4098221" cy="7030850"/>
          </a:xfrm>
          <a:prstGeom prst="rect">
            <a:avLst/>
          </a:prstGeom>
        </p:spPr>
      </p:pic>
      <p:pic>
        <p:nvPicPr>
          <p:cNvPr id="9" name="Picture 8">
            <a:extLst>
              <a:ext uri="{FF2B5EF4-FFF2-40B4-BE49-F238E27FC236}">
                <a16:creationId xmlns:a16="http://schemas.microsoft.com/office/drawing/2014/main" id="{5F8A5E43-0901-C253-80F0-6820B6B62C49}"/>
              </a:ext>
            </a:extLst>
          </p:cNvPr>
          <p:cNvPicPr>
            <a:picLocks noChangeAspect="1"/>
          </p:cNvPicPr>
          <p:nvPr/>
        </p:nvPicPr>
        <p:blipFill>
          <a:blip r:embed="rId6"/>
          <a:stretch>
            <a:fillRect/>
          </a:stretch>
        </p:blipFill>
        <p:spPr>
          <a:xfrm>
            <a:off x="12327302" y="2329168"/>
            <a:ext cx="3857577" cy="7030850"/>
          </a:xfrm>
          <a:prstGeom prst="rect">
            <a:avLst/>
          </a:prstGeom>
        </p:spPr>
      </p:pic>
    </p:spTree>
    <p:extLst>
      <p:ext uri="{BB962C8B-B14F-4D97-AF65-F5344CB8AC3E}">
        <p14:creationId xmlns:p14="http://schemas.microsoft.com/office/powerpoint/2010/main" val="819448023"/>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2435</TotalTime>
  <Words>466</Words>
  <Application>Microsoft Office PowerPoint</Application>
  <PresentationFormat>Custom</PresentationFormat>
  <Paragraphs>71</Paragraphs>
  <Slides>12</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DM Sans</vt:lpstr>
      <vt:lpstr>Montserrat</vt:lpstr>
      <vt:lpstr>Montserrat </vt:lpstr>
      <vt:lpstr>Montserrat Black</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SATHVIK SHETTY</dc:creator>
  <cp:lastModifiedBy>nihal k</cp:lastModifiedBy>
  <cp:revision>21</cp:revision>
  <dcterms:created xsi:type="dcterms:W3CDTF">2006-08-16T00:00:00Z</dcterms:created>
  <dcterms:modified xsi:type="dcterms:W3CDTF">2025-06-20T06:36:52Z</dcterms:modified>
</cp:coreProperties>
</file>